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tags/tag6.xml" ContentType="application/vnd.openxmlformats-officedocument.presentationml.tags+xml"/>
  <Override PartName="/ppt/tags/tag8.xml" ContentType="application/vnd.openxmlformats-officedocument.presentationml.tag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ags/tag4.xml" ContentType="application/vnd.openxmlformats-officedocument.presentationml.tags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tags/tag2.xml" ContentType="application/vnd.openxmlformats-officedocument.presentationml.tags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tags/tag16.xml" ContentType="application/vnd.openxmlformats-officedocument.presentationml.tags+xml"/>
  <Override PartName="/ppt/tags/tag18.xml" ContentType="application/vnd.openxmlformats-officedocument.presentationml.tag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14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2.xml" ContentType="application/vnd.openxmlformats-officedocument.presentationml.tag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5.xml" ContentType="application/vnd.openxmlformats-officedocument.presentationml.tags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tags/tag3.xml" ContentType="application/vnd.openxmlformats-officedocument.presentationml.tags+xml"/>
  <Default Extension="jpeg" ContentType="image/jpeg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tags/tag19.xml" ContentType="application/vnd.openxmlformats-officedocument.presentationml.tags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notesSlides/notesSlide13.xml" ContentType="application/vnd.openxmlformats-officedocument.presentationml.notesSlide+xml"/>
  <Override PartName="/ppt/tags/tag17.xml" ContentType="application/vnd.openxmlformats-officedocument.presentationml.tags+xml"/>
  <Override PartName="/ppt/slideLayouts/slideLayout10.xml" ContentType="application/vnd.openxmlformats-officedocument.presentationml.slideLayout+xml"/>
  <Default Extension="tiff" ContentType="image/tiff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15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13.xml" ContentType="application/vnd.openxmlformats-officedocument.presentationml.tag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01" r:id="rId2"/>
    <p:sldId id="303" r:id="rId3"/>
    <p:sldId id="274" r:id="rId4"/>
    <p:sldId id="321" r:id="rId5"/>
    <p:sldId id="322" r:id="rId6"/>
    <p:sldId id="323" r:id="rId7"/>
    <p:sldId id="287" r:id="rId8"/>
    <p:sldId id="311" r:id="rId9"/>
    <p:sldId id="325" r:id="rId10"/>
    <p:sldId id="324" r:id="rId11"/>
    <p:sldId id="326" r:id="rId12"/>
    <p:sldId id="319" r:id="rId13"/>
    <p:sldId id="328" r:id="rId14"/>
    <p:sldId id="275" r:id="rId15"/>
    <p:sldId id="316" r:id="rId16"/>
    <p:sldId id="327" r:id="rId17"/>
    <p:sldId id="329" r:id="rId18"/>
    <p:sldId id="332" r:id="rId19"/>
    <p:sldId id="333" r:id="rId20"/>
    <p:sldId id="330" r:id="rId21"/>
  </p:sldIdLst>
  <p:sldSz cx="9144000" cy="5143500" type="screen16x9"/>
  <p:notesSz cx="6858000" cy="9144000"/>
  <p:custDataLst>
    <p:tags r:id="rId23"/>
  </p:custDataLst>
  <p:defaultTextStyle>
    <a:defPPr>
      <a:defRPr lang="en-US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="" xmlns:p14="http://schemas.microsoft.com/office/powerpoint/2010/main">
        <p14:section name="Title Slide" id="{3DC8E3E3-9D3D-4922-930E-824DB4B07A26}">
          <p14:sldIdLst/>
        </p14:section>
        <p14:section name="Lesson 1" id="{7AE30215-172A-4CEF-B516-6252747B71E4}">
          <p14:sldIdLst>
            <p14:sldId id="257"/>
            <p14:sldId id="274"/>
            <p14:sldId id="275"/>
            <p14:sldId id="276"/>
            <p14:sldId id="287"/>
            <p14:sldId id="280"/>
            <p14:sldId id="298"/>
            <p14:sldId id="299"/>
            <p14:sldId id="300"/>
            <p14:sldId id="294"/>
            <p14:sldId id="297"/>
          </p14:sldIdLst>
        </p14:section>
      </p14:sectionLst>
    </p:ex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entina Frigerio" initials="VF" lastIdx="1" clrIdx="0">
    <p:extLst>
      <p:ext uri="{19B8F6BF-5375-455C-9EA6-DF929625EA0E}">
        <p15:presenceInfo xmlns="" xmlns:p15="http://schemas.microsoft.com/office/powerpoint/2012/main" userId="b87eb550206a46e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F0000"/>
    <a:srgbClr val="FF3300"/>
    <a:srgbClr val="0000FF"/>
    <a:srgbClr val="E5E7E7"/>
    <a:srgbClr val="421E06"/>
    <a:srgbClr val="0033CC"/>
    <a:srgbClr val="FB2805"/>
    <a:srgbClr val="99CC00"/>
    <a:srgbClr val="800000"/>
    <a:srgbClr val="BBC0C3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Stile medio 2 - Color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1" autoAdjust="0"/>
    <p:restoredTop sz="58961" autoAdjust="0"/>
  </p:normalViewPr>
  <p:slideViewPr>
    <p:cSldViewPr snapToGrid="0" showGuides="1">
      <p:cViewPr varScale="1">
        <p:scale>
          <a:sx n="50" d="100"/>
          <a:sy n="50" d="100"/>
        </p:scale>
        <p:origin x="-1938" y="-90"/>
      </p:cViewPr>
      <p:guideLst>
        <p:guide orient="horz" pos="2160"/>
        <p:guide orient="horz" pos="1620"/>
        <p:guide pos="384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media/image1.tiff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193BCE-4788-4515-BBD8-9108AB8560EF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037217-9793-4C9A-AF1C-443ACF2A3F9E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16718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8801597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60301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it-IT" altLang="it-IT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54826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it-IT" altLang="it-IT" sz="900" dirty="0" smtClean="0">
                <a:latin typeface="Calibri" pitchFamily="34" charset="0"/>
              </a:rPr>
              <a:t>Pop up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it-IT" altLang="it-IT" sz="900" b="1" dirty="0" smtClean="0">
                <a:latin typeface="Calibri" pitchFamily="34" charset="0"/>
              </a:rPr>
              <a:t>Chiarimento della CONSOB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it-IT" altLang="it-IT" sz="900" dirty="0" smtClean="0">
                <a:latin typeface="Calibri" pitchFamily="34" charset="0"/>
              </a:rPr>
              <a:t>Come chiarito dalla stessa Consob, l’intervento regolamentare si inserisce nel processo di coordinamento della disciplina nazionale con la nuova normativa europea sugli abusi di mercato adottata con il MAR e i relativi regolamenti attuativi. </a:t>
            </a:r>
          </a:p>
          <a:p>
            <a:pPr>
              <a:spcAft>
                <a:spcPts val="600"/>
              </a:spcAft>
              <a:defRPr/>
            </a:pPr>
            <a:endParaRPr lang="it-IT" altLang="it-I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603018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it-IT" altLang="it-IT" sz="900" dirty="0" smtClean="0">
                <a:latin typeface="Calibri" pitchFamily="34" charset="0"/>
              </a:rPr>
              <a:t>Pop up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it-IT" altLang="it-IT" sz="900" b="1" dirty="0" smtClean="0">
                <a:latin typeface="Calibri" pitchFamily="34" charset="0"/>
              </a:rPr>
              <a:t>Chiarimento della CONSOB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it-IT" altLang="it-IT" sz="900" dirty="0" smtClean="0">
                <a:latin typeface="Calibri" pitchFamily="34" charset="0"/>
              </a:rPr>
              <a:t>Come chiarito dalla stessa Consob, l’intervento regolamentare si inserisce nel processo di coordinamento della disciplina nazionale con la nuova normativa europea sugli abusi di mercato adottata con il MAR e i relativi regolamenti attuativi. </a:t>
            </a:r>
          </a:p>
          <a:p>
            <a:pPr>
              <a:spcAft>
                <a:spcPts val="600"/>
              </a:spcAft>
              <a:defRPr/>
            </a:pPr>
            <a:endParaRPr lang="it-IT" altLang="it-I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603018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149799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it-IT" altLang="it-IT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54826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it-IT" altLang="it-IT" sz="900" dirty="0" smtClean="0">
                <a:latin typeface="Calibri" pitchFamily="34" charset="0"/>
              </a:rPr>
              <a:t>Pop up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it-IT" altLang="it-IT" sz="900" b="1" dirty="0" smtClean="0">
                <a:latin typeface="Calibri" pitchFamily="34" charset="0"/>
              </a:rPr>
              <a:t>Chiarimento della CONSOB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it-IT" altLang="it-IT" sz="900" dirty="0" smtClean="0">
                <a:latin typeface="Calibri" pitchFamily="34" charset="0"/>
              </a:rPr>
              <a:t>Come chiarito dalla stessa Consob, l’intervento regolamentare si inserisce nel processo di coordinamento della disciplina nazionale con la nuova normativa europea sugli abusi di mercato adottata con il MAR e i relativi regolamenti attuativi. </a:t>
            </a:r>
          </a:p>
          <a:p>
            <a:pPr>
              <a:spcAft>
                <a:spcPts val="600"/>
              </a:spcAft>
              <a:defRPr/>
            </a:pPr>
            <a:endParaRPr lang="it-IT" altLang="it-I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6030186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it-IT" altLang="it-IT" sz="900" dirty="0" smtClean="0">
                <a:latin typeface="Calibri" pitchFamily="34" charset="0"/>
              </a:rPr>
              <a:t>Pop up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it-IT" altLang="it-IT" sz="900" b="1" dirty="0" smtClean="0">
                <a:latin typeface="Calibri" pitchFamily="34" charset="0"/>
              </a:rPr>
              <a:t>Chiarimento della CONSOB</a:t>
            </a: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it-IT" altLang="it-IT" sz="900" dirty="0" smtClean="0">
                <a:latin typeface="Calibri" pitchFamily="34" charset="0"/>
              </a:rPr>
              <a:t>Come chiarito dalla stessa Consob, l’intervento regolamentare si inserisce nel processo di coordinamento della disciplina nazionale con la nuova normativa europea sugli abusi di mercato adottata con il MAR e i relativi regolamenti attuativi. </a:t>
            </a:r>
          </a:p>
          <a:p>
            <a:pPr>
              <a:spcAft>
                <a:spcPts val="600"/>
              </a:spcAft>
              <a:defRPr/>
            </a:pPr>
            <a:endParaRPr lang="it-IT" altLang="it-I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6030186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it-IT" altLang="it-IT" sz="900" dirty="0" smtClean="0">
                <a:latin typeface="Calibri" pitchFamily="34" charset="0"/>
              </a:rPr>
              <a:t>Pop up</a:t>
            </a:r>
          </a:p>
          <a:p>
            <a:pPr>
              <a:spcAft>
                <a:spcPts val="600"/>
              </a:spcAft>
              <a:defRPr/>
            </a:pPr>
            <a:r>
              <a:rPr lang="it-IT" altLang="it-IT" sz="900" b="1" dirty="0" smtClean="0">
                <a:latin typeface="Calibri" pitchFamily="34" charset="0"/>
              </a:rPr>
              <a:t>Gli</a:t>
            </a:r>
            <a:r>
              <a:rPr lang="it-IT" altLang="it-IT" sz="900" b="1" baseline="0" dirty="0" smtClean="0">
                <a:latin typeface="Calibri" pitchFamily="34" charset="0"/>
              </a:rPr>
              <a:t> strumenti finanziari inclusi</a:t>
            </a:r>
            <a:endParaRPr lang="it-IT" altLang="it-IT" sz="900" b="1" dirty="0" smtClean="0">
              <a:latin typeface="Calibri" pitchFamily="34" charset="0"/>
            </a:endParaRPr>
          </a:p>
          <a:p>
            <a: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it-IT" altLang="it-IT" sz="900" dirty="0" smtClean="0">
                <a:latin typeface="Gisha" panose="020B0502040204020203" pitchFamily="34" charset="-79"/>
                <a:cs typeface="Gisha" panose="020B0502040204020203" pitchFamily="34" charset="-79"/>
              </a:rPr>
              <a:t>In relazione al punto a) è da sottolineare che il contratto deve anche specificare la possibilità per l’intermediario di investire in strumenti finanziari non ammessi alla negoziazione in un mercato regolamentato, in derivati o in strumenti illiquidi o altamente volatili; o di procedere a vendite allo scoperto, acquisti tramite somme di denaro prese a prestito, operazioni di finanziamento tramite titoli o qualsiasi operazione che implichi pagamenti di margini, deposito di garanzie o rischio di cambio. </a:t>
            </a:r>
            <a:endParaRPr lang="it-IT" altLang="it-I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603018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spcAft>
                <a:spcPts val="600"/>
              </a:spcAft>
              <a:defRPr/>
            </a:pPr>
            <a:r>
              <a:rPr lang="it-IT" altLang="it-IT" sz="900" dirty="0" smtClean="0">
                <a:latin typeface="Calibri" pitchFamily="34" charset="0"/>
              </a:rPr>
              <a:t>Pop up</a:t>
            </a:r>
          </a:p>
          <a:p>
            <a:r>
              <a:rPr lang="it-IT" b="1" dirty="0" smtClean="0">
                <a:solidFill>
                  <a:srgbClr val="FF0000"/>
                </a:solidFill>
              </a:rPr>
              <a:t>Il</a:t>
            </a:r>
            <a:r>
              <a:rPr lang="it-IT" b="1" baseline="0" dirty="0" smtClean="0">
                <a:solidFill>
                  <a:srgbClr val="FF0000"/>
                </a:solidFill>
              </a:rPr>
              <a:t> </a:t>
            </a:r>
            <a:r>
              <a:rPr lang="it-IT" b="1" dirty="0" smtClean="0">
                <a:solidFill>
                  <a:srgbClr val="FF0000"/>
                </a:solidFill>
              </a:rPr>
              <a:t>benchmark</a:t>
            </a:r>
          </a:p>
          <a:p>
            <a:r>
              <a:rPr lang="it-IT" b="0" i="0" dirty="0" smtClean="0">
                <a:solidFill>
                  <a:srgbClr val="FF0000"/>
                </a:solidFill>
              </a:rPr>
              <a:t>Consob definisce il benchmark “un parametro oggettivo di riferimento (benchmark), costruito facendo riferimento ad indicatori finanziari elaborati da soggetti terzi e di comune utilizzo, coerente con i rischi connessi alla gestione […], al quale confrontare il rendimento […]”</a:t>
            </a:r>
          </a:p>
          <a:p>
            <a:endParaRPr lang="it-IT" b="0" i="0" dirty="0" smtClean="0"/>
          </a:p>
          <a:p>
            <a:r>
              <a:rPr lang="it-IT" b="0" i="0" dirty="0" smtClean="0">
                <a:solidFill>
                  <a:srgbClr val="00B050"/>
                </a:solidFill>
              </a:rPr>
              <a:t> ”Attraverso l'utilizzo della leva finanziaria (o "</a:t>
            </a:r>
            <a:r>
              <a:rPr lang="it-IT" b="0" i="0" dirty="0" err="1" smtClean="0">
                <a:solidFill>
                  <a:srgbClr val="00B050"/>
                </a:solidFill>
              </a:rPr>
              <a:t>leverage</a:t>
            </a:r>
            <a:r>
              <a:rPr lang="it-IT" b="0" i="0" dirty="0" smtClean="0">
                <a:solidFill>
                  <a:srgbClr val="00B050"/>
                </a:solidFill>
              </a:rPr>
              <a:t>") un soggetto ha la possibilità di acquistare o vendere attività finanziarie per un ammontare superiore al capitale posseduto e, conseguentemente, di beneficiare di un rendimento potenziale maggiore rispetto a quello derivante da un investimento diretto nel sottostante e, di converso, di esporsi al rischio di perdite molto significative”. </a:t>
            </a:r>
          </a:p>
          <a:p>
            <a:pPr>
              <a:buNone/>
            </a:pPr>
            <a:r>
              <a:rPr lang="it-IT" b="0" i="0" dirty="0" smtClean="0"/>
              <a:t>(www.consob.it/web/</a:t>
            </a:r>
            <a:r>
              <a:rPr lang="it-IT" b="0" i="0" dirty="0" err="1" smtClean="0"/>
              <a:t>investor-education</a:t>
            </a:r>
            <a:r>
              <a:rPr lang="it-IT" b="0" i="0" dirty="0" smtClean="0"/>
              <a:t>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60301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9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3797634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it-IT" altLang="it-IT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54826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it-IT" altLang="it-IT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54826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120000"/>
              </a:lnSpc>
              <a:defRPr/>
            </a:pPr>
            <a:endParaRPr lang="it-IT" altLang="it-IT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954826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Font typeface="+mj-lt"/>
              <a:buAutoNum type="arabicPeriod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5388966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603018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aseline="0" noProof="0" dirty="0" err="1" smtClean="0"/>
              <a:t>Feeedback</a:t>
            </a:r>
            <a:endParaRPr lang="it-IT" baseline="0" noProof="0" dirty="0" smtClean="0"/>
          </a:p>
          <a:p>
            <a:pPr marL="228600" marR="0" indent="-228600" algn="just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it-IT" baseline="0" noProof="0" dirty="0" smtClean="0"/>
              <a:t>Esatto/Non esatto! </a:t>
            </a:r>
            <a:r>
              <a:rPr lang="it-IT" altLang="it-IT" sz="9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 direttiva 2014/65/UE relativa ai mercati degli strumenti finanziari, Market in Financial </a:t>
            </a:r>
            <a:r>
              <a:rPr lang="it-IT" altLang="it-IT" sz="900" kern="1200" baseline="0" noProof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Instruments</a:t>
            </a:r>
            <a:r>
              <a:rPr lang="it-IT" altLang="it-IT" sz="9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it-IT" altLang="it-IT" sz="900" kern="1200" baseline="0" noProof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Directive</a:t>
            </a:r>
            <a:r>
              <a:rPr lang="it-IT" altLang="it-IT" sz="9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è anche detta </a:t>
            </a:r>
            <a:r>
              <a:rPr lang="it-IT" altLang="it-IT" sz="900" kern="1200" baseline="0" noProof="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MiFID</a:t>
            </a:r>
            <a:r>
              <a:rPr lang="it-IT" altLang="it-IT" sz="900" kern="1200" baseline="0" noProof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2.</a:t>
            </a:r>
            <a:endParaRPr lang="it-IT" sz="900" kern="1200" baseline="0" noProof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it-IT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089650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6603018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altLang="it-I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037217-9793-4C9A-AF1C-443ACF2A3F9E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5388966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966526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5985746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679223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7177470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4027142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32882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0298099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74399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71331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7610864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083538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A27430-76DD-4ABD-9B8A-4FE6586DCE5A}" type="datetimeFigureOut">
              <a:rPr lang="en-US" smtClean="0"/>
              <a:pPr/>
              <a:t>3/1/2018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6F7B45-2191-452B-90DB-207385614C81}" type="slidenum">
              <a:rPr lang="en-US" smtClean="0"/>
              <a:pPr/>
              <a:t>‹N›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875614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slide" Target="slide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5" Type="http://schemas.openxmlformats.org/officeDocument/2006/relationships/hyperlink" Target="https://pixabay.com/en/rose-flower-petal-floral-love-3063284/" TargetMode="Externa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hyperlink" Target="https://unsplash.com/photos/eqf26SdE5SI" TargetMode="External"/><Relationship Id="rId4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4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4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4" Type="http://schemas.openxmlformats.org/officeDocument/2006/relationships/image" Target="../media/image15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6" Type="http://schemas.openxmlformats.org/officeDocument/2006/relationships/image" Target="../media/image16.png"/><Relationship Id="rId5" Type="http://schemas.openxmlformats.org/officeDocument/2006/relationships/hyperlink" Target="https://unsplash.com/photos/aJTiW00qqtI" TargetMode="External"/><Relationship Id="rId4" Type="http://schemas.openxmlformats.org/officeDocument/2006/relationships/image" Target="../media/image15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5" Type="http://schemas.openxmlformats.org/officeDocument/2006/relationships/image" Target="../media/image16.png"/><Relationship Id="rId4" Type="http://schemas.openxmlformats.org/officeDocument/2006/relationships/image" Target="../media/image15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4" Type="http://schemas.openxmlformats.org/officeDocument/2006/relationships/image" Target="../media/image1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5" Type="http://schemas.openxmlformats.org/officeDocument/2006/relationships/hyperlink" Target="https://pixabay.com/en/lady-justice-legal-law-justice-2388500/" TargetMode="Externa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5" Type="http://schemas.openxmlformats.org/officeDocument/2006/relationships/hyperlink" Target="https://pixabay.com/en/lady-justice-legal-law-justice-2388500/" TargetMode="Externa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5" Type="http://schemas.openxmlformats.org/officeDocument/2006/relationships/hyperlink" Target="https://pixabay.com/en/singapore-sky-blue-building-3184798/" TargetMode="Externa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image" Target="../media/image6.png"/><Relationship Id="rId5" Type="http://schemas.openxmlformats.org/officeDocument/2006/relationships/hyperlink" Target="https://tympanus.net/Development/AnimatedCheckboxes/" TargetMode="External"/><Relationship Id="rId4" Type="http://schemas.openxmlformats.org/officeDocument/2006/relationships/slide" Target="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4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7493001" y="81894"/>
            <a:ext cx="342900" cy="335414"/>
          </a:xfrm>
          <a:prstGeom prst="ellipse">
            <a:avLst/>
          </a:prstGeom>
          <a:noFill/>
          <a:ln>
            <a:noFill/>
          </a:ln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sz="1100" dirty="0">
                <a:solidFill>
                  <a:srgbClr val="E5E7E7"/>
                </a:solidFill>
                <a:latin typeface="Lato Light" panose="020F0302020204030203" pitchFamily="34" charset="0"/>
                <a:sym typeface="Wingdings 2" panose="05020102010507070707" pitchFamily="18" charset="2"/>
              </a:rPr>
              <a:t></a:t>
            </a:r>
            <a:endParaRPr lang="en-US" sz="1100" dirty="0">
              <a:solidFill>
                <a:srgbClr val="E5E7E7"/>
              </a:solidFill>
              <a:latin typeface="Lato Light" panose="020F0302020204030203" pitchFamily="34" charset="0"/>
            </a:endParaRPr>
          </a:p>
        </p:txBody>
      </p:sp>
      <p:sp>
        <p:nvSpPr>
          <p:cNvPr id="18" name="Rectangle 17">
            <a:hlinkClick r:id="" action="ppaction://noaction"/>
          </p:cNvPr>
          <p:cNvSpPr/>
          <p:nvPr/>
        </p:nvSpPr>
        <p:spPr>
          <a:xfrm>
            <a:off x="7493001" y="81894"/>
            <a:ext cx="342900" cy="34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 sz="1100" dirty="0"/>
          </a:p>
        </p:txBody>
      </p:sp>
      <p:sp>
        <p:nvSpPr>
          <p:cNvPr id="2" name="Rettangolo 1">
            <a:extLst>
              <a:ext uri="{FF2B5EF4-FFF2-40B4-BE49-F238E27FC236}">
                <a16:creationId xmlns="" xmlns:a16="http://schemas.microsoft.com/office/drawing/2014/main" id="{42F6342F-5A1B-48DF-B654-D56E168BEE07}"/>
              </a:ext>
            </a:extLst>
          </p:cNvPr>
          <p:cNvSpPr/>
          <p:nvPr/>
        </p:nvSpPr>
        <p:spPr>
          <a:xfrm>
            <a:off x="0" y="652604"/>
            <a:ext cx="9144000" cy="333361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 sz="1800" dirty="0"/>
          </a:p>
        </p:txBody>
      </p:sp>
      <p:sp>
        <p:nvSpPr>
          <p:cNvPr id="12" name="Rounded Rectangle 11">
            <a:hlinkClick r:id="rId4" action="ppaction://hlinksldjump"/>
          </p:cNvPr>
          <p:cNvSpPr/>
          <p:nvPr/>
        </p:nvSpPr>
        <p:spPr>
          <a:xfrm>
            <a:off x="3543301" y="2784428"/>
            <a:ext cx="2057400" cy="533400"/>
          </a:xfrm>
          <a:prstGeom prst="roundRect">
            <a:avLst>
              <a:gd name="adj" fmla="val 50000"/>
            </a:avLst>
          </a:prstGeom>
          <a:noFill/>
          <a:ln w="9525">
            <a:solidFill>
              <a:srgbClr val="E5E7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sz="1800" b="1" spc="225" dirty="0">
                <a:solidFill>
                  <a:schemeClr val="tx1"/>
                </a:solidFill>
                <a:latin typeface="Lato Light" panose="020F0302020204030203" pitchFamily="34" charset="0"/>
              </a:rPr>
              <a:t>LEZIONE 1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3424508"/>
            <a:ext cx="9144000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t-IT" sz="2800" dirty="0" smtClean="0">
                <a:latin typeface="Gisha" panose="020B0502040204020203" pitchFamily="34" charset="-79"/>
                <a:cs typeface="Gisha" panose="020B0502040204020203" pitchFamily="34" charset="-79"/>
              </a:rPr>
              <a:t>Principi fondamentali della gestione di portafoglio</a:t>
            </a:r>
            <a:endParaRPr lang="en-US" sz="2800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7" name="TextBox 15">
            <a:extLst>
              <a:ext uri="{FF2B5EF4-FFF2-40B4-BE49-F238E27FC236}">
                <a16:creationId xmlns="" xmlns:a16="http://schemas.microsoft.com/office/drawing/2014/main" id="{64309341-FD8B-4313-BC02-959B0DA115C2}"/>
              </a:ext>
            </a:extLst>
          </p:cNvPr>
          <p:cNvSpPr txBox="1"/>
          <p:nvPr/>
        </p:nvSpPr>
        <p:spPr>
          <a:xfrm>
            <a:off x="0" y="1455088"/>
            <a:ext cx="9144000" cy="96180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endParaRPr lang="it-IT" sz="1800" dirty="0">
              <a:latin typeface="Merriweather" panose="00000500000000000000" pitchFamily="2" charset="0"/>
            </a:endParaRPr>
          </a:p>
          <a:p>
            <a:pPr algn="ctr"/>
            <a:r>
              <a:rPr lang="it-IT" sz="2000" dirty="0" smtClean="0">
                <a:solidFill>
                  <a:srgbClr val="FF0000"/>
                </a:solidFill>
                <a:latin typeface="Gisha" pitchFamily="34" charset="-79"/>
                <a:cs typeface="Gisha" pitchFamily="34" charset="-79"/>
              </a:rPr>
              <a:t>Modulo unico</a:t>
            </a:r>
            <a:endParaRPr lang="it-IT" sz="2000" dirty="0">
              <a:solidFill>
                <a:srgbClr val="FF0000"/>
              </a:solidFill>
              <a:latin typeface="Gisha" pitchFamily="34" charset="-79"/>
              <a:cs typeface="Gisha" pitchFamily="34" charset="-79"/>
            </a:endParaRPr>
          </a:p>
          <a:p>
            <a:pPr algn="ctr"/>
            <a:r>
              <a:rPr lang="it-IT" sz="2000" dirty="0" smtClean="0">
                <a:solidFill>
                  <a:srgbClr val="FF0000"/>
                </a:solidFill>
                <a:latin typeface="Gisha" pitchFamily="34" charset="-79"/>
                <a:cs typeface="Gisha" pitchFamily="34" charset="-79"/>
              </a:rPr>
              <a:t>Gestione di portafoglio e valutazione di adeguatezza</a:t>
            </a:r>
            <a:endParaRPr lang="en-US" sz="2000" dirty="0">
              <a:solidFill>
                <a:srgbClr val="FF0000"/>
              </a:solidFill>
              <a:latin typeface="Gisha" pitchFamily="34" charset="-79"/>
              <a:cs typeface="Gisha" pitchFamily="34" charset="-79"/>
            </a:endParaRPr>
          </a:p>
        </p:txBody>
      </p:sp>
      <p:sp>
        <p:nvSpPr>
          <p:cNvPr id="20" name="Rectangle 4">
            <a:extLst>
              <a:ext uri="{FF2B5EF4-FFF2-40B4-BE49-F238E27FC236}">
                <a16:creationId xmlns="" xmlns:a16="http://schemas.microsoft.com/office/drawing/2014/main" id="{6F92717E-7CDE-4CCC-A194-5CC8A5A8F348}"/>
              </a:ext>
            </a:extLst>
          </p:cNvPr>
          <p:cNvSpPr/>
          <p:nvPr/>
        </p:nvSpPr>
        <p:spPr>
          <a:xfrm>
            <a:off x="1" y="808087"/>
            <a:ext cx="9143999" cy="516988"/>
          </a:xfrm>
          <a:prstGeom prst="rect">
            <a:avLst/>
          </a:prstGeom>
          <a:solidFill>
            <a:srgbClr val="FF3300">
              <a:alpha val="8470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it-IT" sz="1800" b="1" dirty="0">
                <a:latin typeface="Merriweather" panose="00000500000000000000" pitchFamily="2" charset="0"/>
              </a:rPr>
              <a:t> </a:t>
            </a:r>
            <a:r>
              <a:rPr lang="it-IT" sz="2000" dirty="0" smtClean="0">
                <a:latin typeface="Gisha" pitchFamily="34" charset="-79"/>
                <a:cs typeface="Gisha" pitchFamily="34" charset="-79"/>
              </a:rPr>
              <a:t>La gestione di portafoglio e la valutazione di adeguatezza</a:t>
            </a:r>
            <a:endParaRPr lang="it-IT" sz="2000" dirty="0">
              <a:latin typeface="Gisha" pitchFamily="34" charset="-79"/>
              <a:cs typeface="Gisha" pitchFamily="34" charset="-79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3368040" y="0"/>
            <a:ext cx="21888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3200" dirty="0" err="1" smtClean="0">
                <a:latin typeface="Gisha" pitchFamily="34" charset="-79"/>
                <a:cs typeface="Gisha" pitchFamily="34" charset="-79"/>
              </a:rPr>
              <a:t>Storyboard</a:t>
            </a:r>
            <a:endParaRPr lang="it-IT" sz="3200" dirty="0">
              <a:latin typeface="Gisha" pitchFamily="34" charset="-79"/>
              <a:cs typeface="Gisha" pitchFamily="34" charset="-79"/>
            </a:endParaRP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787935272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226" name="Picture 2" descr="https://images.unsplash.com/photo-1512908593802-fc940f380825?ixlib=rb-0.3.5&amp;s=bbf63ad4a8c2bc2c8f0229e742adfd85&amp;dpr=1&amp;auto=format&amp;fit=crop&amp;w=1000&amp;q=80&amp;cs=tinysrgb"/>
          <p:cNvPicPr>
            <a:picLocks noChangeAspect="1" noChangeArrowheads="1"/>
          </p:cNvPicPr>
          <p:nvPr/>
        </p:nvPicPr>
        <p:blipFill>
          <a:blip r:embed="rId4" cstate="print"/>
          <a:srcRect l="12588" r="33597"/>
          <a:stretch>
            <a:fillRect/>
          </a:stretch>
        </p:blipFill>
        <p:spPr bwMode="auto">
          <a:xfrm>
            <a:off x="-1" y="490654"/>
            <a:ext cx="3323063" cy="4652846"/>
          </a:xfrm>
          <a:prstGeom prst="rect">
            <a:avLst/>
          </a:prstGeom>
          <a:noFill/>
        </p:spPr>
      </p:pic>
      <p:sp>
        <p:nvSpPr>
          <p:cNvPr id="14" name="Rectangle 13"/>
          <p:cNvSpPr/>
          <p:nvPr/>
        </p:nvSpPr>
        <p:spPr>
          <a:xfrm>
            <a:off x="3429000" y="0"/>
            <a:ext cx="2846070" cy="255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27">
            <a:extLst>
              <a:ext uri="{FF2B5EF4-FFF2-40B4-BE49-F238E27FC236}">
                <a16:creationId xmlns="" xmlns:a16="http://schemas.microsoft.com/office/drawing/2014/main" id="{DBE03A39-1384-4353-BB99-6F154DC7B642}"/>
              </a:ext>
            </a:extLst>
          </p:cNvPr>
          <p:cNvGrpSpPr/>
          <p:nvPr/>
        </p:nvGrpSpPr>
        <p:grpSpPr>
          <a:xfrm>
            <a:off x="3429001" y="56272"/>
            <a:ext cx="5714999" cy="4688801"/>
            <a:chOff x="4572000" y="0"/>
            <a:chExt cx="3794760" cy="6251733"/>
          </a:xfrm>
          <a:solidFill>
            <a:schemeClr val="bg1"/>
          </a:solidFill>
        </p:grpSpPr>
        <p:sp>
          <p:nvSpPr>
            <p:cNvPr id="63" name="Rectangle 13">
              <a:extLst>
                <a:ext uri="{FF2B5EF4-FFF2-40B4-BE49-F238E27FC236}">
                  <a16:creationId xmlns="" xmlns:a16="http://schemas.microsoft.com/office/drawing/2014/main" id="{2BDFE3A1-4839-454F-82AC-7FFEF99C480C}"/>
                </a:ext>
              </a:extLst>
            </p:cNvPr>
            <p:cNvSpPr/>
            <p:nvPr/>
          </p:nvSpPr>
          <p:spPr>
            <a:xfrm>
              <a:off x="4572000" y="0"/>
              <a:ext cx="3794760" cy="3401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18">
              <a:extLst>
                <a:ext uri="{FF2B5EF4-FFF2-40B4-BE49-F238E27FC236}">
                  <a16:creationId xmlns="" xmlns:a16="http://schemas.microsoft.com/office/drawing/2014/main" id="{9DAF13B7-69C1-4416-88CB-D5439285AF73}"/>
                </a:ext>
              </a:extLst>
            </p:cNvPr>
            <p:cNvSpPr txBox="1"/>
            <p:nvPr/>
          </p:nvSpPr>
          <p:spPr>
            <a:xfrm>
              <a:off x="4638824" y="711755"/>
              <a:ext cx="3727936" cy="553997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Fermo restando quanto previsto dall'articolo 24, comma 1-bis, del </a:t>
              </a:r>
              <a:r>
                <a:rPr lang="it-IT" altLang="it-IT" dirty="0" err="1" smtClean="0">
                  <a:latin typeface="Gisha" panose="020B0502040204020203" pitchFamily="34" charset="-79"/>
                  <a:cs typeface="Gisha" panose="020B0502040204020203" pitchFamily="34" charset="-79"/>
                </a:rPr>
                <a:t>Tuf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,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l'articolo 52-ter del regolamento intermediari della Consob 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(di seguito anche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RI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) prevede che  gli intermediari che prestano il servizio di gestione di portafogli:</a:t>
              </a:r>
            </a:p>
            <a:p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marL="571500" lvl="1" indent="-228600">
                <a:buAutoNum type="alphaLcParenR"/>
              </a:pP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restituiscono al cliente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, non appena ragionevolmente possibile dopo la loro ricezione, ogni compenso, commissione o beneficio monetario pagato o fornito da terzi, o da un soggetto che agisce per loro conto, in relazione ai servizi prestati al cliente. Tutti i compensi, commissioni o benefici monetari ricevuti da terzi in relazione alla prestazione del servizio di gestione di portafogli sono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trasferiti integralmente al cliente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;</a:t>
              </a:r>
            </a:p>
            <a:p>
              <a:pPr marL="571500" lvl="1" indent="-228600">
                <a:buAutoNum type="alphaLcParenR"/>
              </a:pPr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marL="571500" lvl="1" indent="-228600">
                <a:buAutoNum type="alphaLcParenR"/>
              </a:pP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stabiliscono e attuano una politica per assicurare che compensi, commissioni o benefici monetari pagati o forniti da terzi, o da un soggetto che agisce per loro conto, siano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assegnati e trasferiti a ogni singolo cliente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;</a:t>
              </a:r>
            </a:p>
            <a:p>
              <a:pPr marL="571500" lvl="1" indent="-228600">
                <a:buAutoNum type="alphaLcParenR"/>
              </a:pPr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marL="571500" lvl="1" indent="-228600">
                <a:buAutoNum type="alphaLcParenR"/>
              </a:pP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informano i clienti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sui compensi, commissioni o qualsiasi beneficio monetario a essi trasferiti mediante adeguate modalità.</a:t>
              </a:r>
            </a:p>
            <a:p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4" name="Gruppo 38"/>
          <p:cNvGrpSpPr/>
          <p:nvPr/>
        </p:nvGrpSpPr>
        <p:grpSpPr>
          <a:xfrm>
            <a:off x="1270" y="-11944"/>
            <a:ext cx="9143999" cy="516988"/>
            <a:chOff x="0" y="0"/>
            <a:chExt cx="12191999" cy="689317"/>
          </a:xfrm>
        </p:grpSpPr>
        <p:sp>
          <p:nvSpPr>
            <p:cNvPr id="40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onnettore 1 40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e 34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3287447" y="950100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  <p:sp>
        <p:nvSpPr>
          <p:cNvPr id="37" name="Ovale 36">
            <a:extLst>
              <a:ext uri="{FF2B5EF4-FFF2-40B4-BE49-F238E27FC236}">
                <a16:creationId xmlns="" xmlns:a16="http://schemas.microsoft.com/office/drawing/2014/main" id="{0BBE6C40-1A43-4D0D-BFDC-F0CC7AEF254F}"/>
              </a:ext>
            </a:extLst>
          </p:cNvPr>
          <p:cNvSpPr/>
          <p:nvPr/>
        </p:nvSpPr>
        <p:spPr>
          <a:xfrm>
            <a:off x="3367668" y="2680953"/>
            <a:ext cx="669073" cy="47484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3-5</a:t>
            </a:r>
            <a:endParaRPr lang="it-IT" sz="1400" dirty="0"/>
          </a:p>
        </p:txBody>
      </p:sp>
      <p:sp>
        <p:nvSpPr>
          <p:cNvPr id="33" name="CasellaDiTesto 32">
            <a:extLst>
              <a:ext uri="{FF2B5EF4-FFF2-40B4-BE49-F238E27FC236}">
                <a16:creationId xmlns="" xmlns:a16="http://schemas.microsoft.com/office/drawing/2014/main" id="{C0A0A019-4101-405A-A9E2-D888CCBC06AA}"/>
              </a:ext>
            </a:extLst>
          </p:cNvPr>
          <p:cNvSpPr txBox="1"/>
          <p:nvPr/>
        </p:nvSpPr>
        <p:spPr>
          <a:xfrm>
            <a:off x="570752" y="62759"/>
            <a:ext cx="839678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La disciplina degli incentivi 3/7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="" xmlns:a16="http://schemas.microsoft.com/office/drawing/2014/main" id="{508C7F20-8995-455E-8C32-800A871E629F}"/>
              </a:ext>
            </a:extLst>
          </p:cNvPr>
          <p:cNvSpPr txBox="1"/>
          <p:nvPr/>
        </p:nvSpPr>
        <p:spPr>
          <a:xfrm>
            <a:off x="8799615" y="59188"/>
            <a:ext cx="552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9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6838113" y="919563"/>
            <a:ext cx="2305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0" name="Ovale 29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229256" y="707687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39" name="Rettangolo 38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  <a:hlinkClick r:id="rId5"/>
              </a:rPr>
              <a:t>https://pixabay.com/en/rose-flower-petal-floral-love-3063284/</a:t>
            </a:r>
            <a:endParaRPr 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r>
              <a:rPr 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Monomediale</a:t>
            </a:r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pagine non temporizzate</a:t>
            </a:r>
          </a:p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8434358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 descr="https://images.unsplash.com/photo-1511434139893-de3e59cdeee5?ixlib=rb-0.3.5&amp;s=377be0b04f80f39c8261837a3dd04c39&amp;dpr=1&amp;auto=format&amp;fit=crop&amp;w=1000&amp;q=80&amp;cs=tinysrgb"/>
          <p:cNvPicPr>
            <a:picLocks noChangeAspect="1" noChangeArrowheads="1"/>
          </p:cNvPicPr>
          <p:nvPr/>
        </p:nvPicPr>
        <p:blipFill>
          <a:blip r:embed="rId4" cstate="print"/>
          <a:srcRect t="26588" r="4000" b="18298"/>
          <a:stretch>
            <a:fillRect/>
          </a:stretch>
        </p:blipFill>
        <p:spPr bwMode="auto">
          <a:xfrm>
            <a:off x="0" y="479502"/>
            <a:ext cx="9144000" cy="3501483"/>
          </a:xfrm>
          <a:prstGeom prst="rect">
            <a:avLst/>
          </a:prstGeom>
          <a:noFill/>
        </p:spPr>
      </p:pic>
      <p:grpSp>
        <p:nvGrpSpPr>
          <p:cNvPr id="2" name="Gruppo 27"/>
          <p:cNvGrpSpPr/>
          <p:nvPr/>
        </p:nvGrpSpPr>
        <p:grpSpPr>
          <a:xfrm>
            <a:off x="1" y="0"/>
            <a:ext cx="9143999" cy="516988"/>
            <a:chOff x="0" y="0"/>
            <a:chExt cx="12191999" cy="689317"/>
          </a:xfrm>
        </p:grpSpPr>
        <p:sp>
          <p:nvSpPr>
            <p:cNvPr id="29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470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" name="Connettore 1 29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CasellaDiTesto 23">
            <a:extLst>
              <a:ext uri="{FF2B5EF4-FFF2-40B4-BE49-F238E27FC236}">
                <a16:creationId xmlns="" xmlns:a16="http://schemas.microsoft.com/office/drawing/2014/main" id="{934FA3BC-888F-45E3-AD4A-72DFC9D800CF}"/>
              </a:ext>
            </a:extLst>
          </p:cNvPr>
          <p:cNvSpPr txBox="1"/>
          <p:nvPr/>
        </p:nvSpPr>
        <p:spPr>
          <a:xfrm>
            <a:off x="747214" y="62759"/>
            <a:ext cx="6596561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La disciplina degli incentivi 4/7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="" xmlns:a16="http://schemas.microsoft.com/office/drawing/2014/main" id="{80469FC8-B5D6-4BBE-85C4-42D5E7986638}"/>
              </a:ext>
            </a:extLst>
          </p:cNvPr>
          <p:cNvSpPr txBox="1"/>
          <p:nvPr/>
        </p:nvSpPr>
        <p:spPr>
          <a:xfrm>
            <a:off x="8597590" y="59188"/>
            <a:ext cx="4186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10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7" name="Rettangolo 26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  <a:hlinkClick r:id="rId5"/>
              </a:rPr>
              <a:t>https://unsplash.com/photos/eqf26SdE5SI</a:t>
            </a:r>
            <a:endParaRPr 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r>
              <a:rPr 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Monomediale</a:t>
            </a:r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pagine non temporizzate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344252" y="585750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33" name="Rettangolo 32"/>
          <p:cNvSpPr/>
          <p:nvPr/>
        </p:nvSpPr>
        <p:spPr>
          <a:xfrm>
            <a:off x="0" y="4090289"/>
            <a:ext cx="9144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endParaRPr lang="it-IT" b="1" dirty="0" smtClean="0"/>
          </a:p>
          <a:p>
            <a:pPr>
              <a:buNone/>
            </a:pP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Gli intermediari che prestano il servizio di gestione  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non accettano benefici non monetari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, ad eccezione di quelli di minore entità che siano ammissibili.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0" y="4099922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741328008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3429000" y="0"/>
            <a:ext cx="2846070" cy="255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27">
            <a:extLst>
              <a:ext uri="{FF2B5EF4-FFF2-40B4-BE49-F238E27FC236}">
                <a16:creationId xmlns="" xmlns:a16="http://schemas.microsoft.com/office/drawing/2014/main" id="{DBE03A39-1384-4353-BB99-6F154DC7B642}"/>
              </a:ext>
            </a:extLst>
          </p:cNvPr>
          <p:cNvGrpSpPr/>
          <p:nvPr/>
        </p:nvGrpSpPr>
        <p:grpSpPr>
          <a:xfrm>
            <a:off x="3378821" y="56272"/>
            <a:ext cx="5765180" cy="4777661"/>
            <a:chOff x="4572000" y="0"/>
            <a:chExt cx="3794760" cy="6370206"/>
          </a:xfrm>
          <a:solidFill>
            <a:schemeClr val="bg1"/>
          </a:solidFill>
        </p:grpSpPr>
        <p:sp>
          <p:nvSpPr>
            <p:cNvPr id="63" name="Rectangle 13">
              <a:extLst>
                <a:ext uri="{FF2B5EF4-FFF2-40B4-BE49-F238E27FC236}">
                  <a16:creationId xmlns="" xmlns:a16="http://schemas.microsoft.com/office/drawing/2014/main" id="{2BDFE3A1-4839-454F-82AC-7FFEF99C480C}"/>
                </a:ext>
              </a:extLst>
            </p:cNvPr>
            <p:cNvSpPr/>
            <p:nvPr/>
          </p:nvSpPr>
          <p:spPr>
            <a:xfrm>
              <a:off x="4572000" y="0"/>
              <a:ext cx="3794760" cy="3401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18">
              <a:extLst>
                <a:ext uri="{FF2B5EF4-FFF2-40B4-BE49-F238E27FC236}">
                  <a16:creationId xmlns="" xmlns:a16="http://schemas.microsoft.com/office/drawing/2014/main" id="{9DAF13B7-69C1-4416-88CB-D5439285AF73}"/>
                </a:ext>
              </a:extLst>
            </p:cNvPr>
            <p:cNvSpPr txBox="1"/>
            <p:nvPr/>
          </p:nvSpPr>
          <p:spPr>
            <a:xfrm>
              <a:off x="4753407" y="789199"/>
              <a:ext cx="3613353" cy="558100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Sono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ammissibili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esclusivamente i seguenti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benefici non monetari di minore entità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:</a:t>
              </a:r>
            </a:p>
            <a:p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marL="685800" lvl="1" indent="-342900">
                <a:buAutoNum type="alphaLcParenR"/>
              </a:pP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le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informazioni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o la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documentazione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relativa a uno strumento finanziario o a un servizio di investimento di natura generica ovvero personalizzata in funzione di uno specifico cliente;</a:t>
              </a:r>
            </a:p>
            <a:p>
              <a:pPr marL="685800" lvl="1" indent="-342900">
                <a:buAutoNum type="alphaLcParenR"/>
              </a:pPr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marL="685800" lvl="1" indent="-342900">
                <a:buAutoNum type="alphaLcParenR"/>
              </a:pP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il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materiale scritto da terzi, commissionato e pagato da un emittente societario o da un emittente potenziale 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per promuovere una nuova emissione da parte della società, o quando l'intermediario è contrattualmente impegnato e pagato dall'emittente per produrre tale materiale in via continuativa, purché il rapporto sia chiaramente documentato nel materiale e quest’ultimo sia messo a disposizione di qualsiasi intermediario che desideri riceverlo o del pubblico in generale nello stesso momento;</a:t>
              </a:r>
            </a:p>
            <a:p>
              <a:pPr marL="685800" lvl="1" indent="-342900">
                <a:buAutoNum type="alphaLcParenR"/>
              </a:pPr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4" name="Gruppo 38"/>
          <p:cNvGrpSpPr/>
          <p:nvPr/>
        </p:nvGrpSpPr>
        <p:grpSpPr>
          <a:xfrm>
            <a:off x="0" y="0"/>
            <a:ext cx="9143999" cy="516988"/>
            <a:chOff x="0" y="0"/>
            <a:chExt cx="12191999" cy="689317"/>
          </a:xfrm>
        </p:grpSpPr>
        <p:sp>
          <p:nvSpPr>
            <p:cNvPr id="40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onnettore 1 40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CasellaDiTesto 32">
            <a:extLst>
              <a:ext uri="{FF2B5EF4-FFF2-40B4-BE49-F238E27FC236}">
                <a16:creationId xmlns="" xmlns:a16="http://schemas.microsoft.com/office/drawing/2014/main" id="{C0A0A019-4101-405A-A9E2-D888CCBC06AA}"/>
              </a:ext>
            </a:extLst>
          </p:cNvPr>
          <p:cNvSpPr txBox="1"/>
          <p:nvPr/>
        </p:nvSpPr>
        <p:spPr>
          <a:xfrm>
            <a:off x="570752" y="62759"/>
            <a:ext cx="839678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La disciplina degli incentivi 5/7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="" xmlns:a16="http://schemas.microsoft.com/office/drawing/2014/main" id="{508C7F20-8995-455E-8C32-800A871E629F}"/>
              </a:ext>
            </a:extLst>
          </p:cNvPr>
          <p:cNvSpPr txBox="1"/>
          <p:nvPr/>
        </p:nvSpPr>
        <p:spPr>
          <a:xfrm>
            <a:off x="8799615" y="59188"/>
            <a:ext cx="552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11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6838113" y="919563"/>
            <a:ext cx="2305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9" name="Rettangolo 38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https://unsplash.com/photos/3BgkveM3y_k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10242" name="Picture 2" descr="https://images.unsplash.com/photo-1494319827402-c4b839aed26b?ixlib=rb-0.3.5&amp;ixid=eyJhcHBfaWQiOjEyMDd9&amp;s=299f5b4975ba9f8e9547edac1f2aa7aa&amp;dpr=1&amp;auto=format&amp;fit=crop&amp;w=1000&amp;q=80&amp;cs=tinysrgb"/>
          <p:cNvPicPr>
            <a:picLocks noChangeAspect="1" noChangeArrowheads="1"/>
          </p:cNvPicPr>
          <p:nvPr/>
        </p:nvPicPr>
        <p:blipFill>
          <a:blip r:embed="rId4" cstate="print"/>
          <a:srcRect l="36342"/>
          <a:stretch>
            <a:fillRect/>
          </a:stretch>
        </p:blipFill>
        <p:spPr bwMode="auto">
          <a:xfrm>
            <a:off x="0" y="490654"/>
            <a:ext cx="3702205" cy="4652846"/>
          </a:xfrm>
          <a:prstGeom prst="rect">
            <a:avLst/>
          </a:prstGeom>
          <a:noFill/>
        </p:spPr>
      </p:pic>
      <p:sp>
        <p:nvSpPr>
          <p:cNvPr id="36" name="Ovale 35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0" y="4099922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1</a:t>
            </a:r>
            <a:endParaRPr lang="it-IT" sz="1400" dirty="0"/>
          </a:p>
        </p:txBody>
      </p:sp>
      <p:sp>
        <p:nvSpPr>
          <p:cNvPr id="38" name="Ovale 37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8415453" y="683932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  <p:sp>
        <p:nvSpPr>
          <p:cNvPr id="44" name="Ovale 43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3512634" y="2680000"/>
            <a:ext cx="667127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3-4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8434358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3429000" y="0"/>
            <a:ext cx="2846070" cy="255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27">
            <a:extLst>
              <a:ext uri="{FF2B5EF4-FFF2-40B4-BE49-F238E27FC236}">
                <a16:creationId xmlns="" xmlns:a16="http://schemas.microsoft.com/office/drawing/2014/main" id="{DBE03A39-1384-4353-BB99-6F154DC7B642}"/>
              </a:ext>
            </a:extLst>
          </p:cNvPr>
          <p:cNvGrpSpPr/>
          <p:nvPr/>
        </p:nvGrpSpPr>
        <p:grpSpPr>
          <a:xfrm>
            <a:off x="3378821" y="56272"/>
            <a:ext cx="5765180" cy="3771800"/>
            <a:chOff x="4572000" y="0"/>
            <a:chExt cx="3794760" cy="5029060"/>
          </a:xfrm>
          <a:solidFill>
            <a:schemeClr val="bg1"/>
          </a:solidFill>
        </p:grpSpPr>
        <p:sp>
          <p:nvSpPr>
            <p:cNvPr id="63" name="Rectangle 13">
              <a:extLst>
                <a:ext uri="{FF2B5EF4-FFF2-40B4-BE49-F238E27FC236}">
                  <a16:creationId xmlns="" xmlns:a16="http://schemas.microsoft.com/office/drawing/2014/main" id="{2BDFE3A1-4839-454F-82AC-7FFEF99C480C}"/>
                </a:ext>
              </a:extLst>
            </p:cNvPr>
            <p:cNvSpPr/>
            <p:nvPr/>
          </p:nvSpPr>
          <p:spPr>
            <a:xfrm>
              <a:off x="4572000" y="0"/>
              <a:ext cx="3794760" cy="3401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18">
              <a:extLst>
                <a:ext uri="{FF2B5EF4-FFF2-40B4-BE49-F238E27FC236}">
                  <a16:creationId xmlns="" xmlns:a16="http://schemas.microsoft.com/office/drawing/2014/main" id="{9DAF13B7-69C1-4416-88CB-D5439285AF73}"/>
                </a:ext>
              </a:extLst>
            </p:cNvPr>
            <p:cNvSpPr txBox="1"/>
            <p:nvPr/>
          </p:nvSpPr>
          <p:spPr>
            <a:xfrm>
              <a:off x="4753406" y="2320630"/>
              <a:ext cx="3613353" cy="270843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1"/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c)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partecipazione a convegni, seminari e altri eventi formativi 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sui vantaggi e sulle caratteristiche di un determinato strumento finanziario o servizio di investimento;</a:t>
              </a:r>
            </a:p>
            <a:p>
              <a:pPr lvl="1"/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d)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ospitalità di un valore de </a:t>
              </a:r>
              <a:r>
                <a:rPr lang="it-IT" altLang="it-IT" b="1" dirty="0" err="1" smtClean="0">
                  <a:latin typeface="Gisha" panose="020B0502040204020203" pitchFamily="34" charset="-79"/>
                  <a:cs typeface="Gisha" panose="020B0502040204020203" pitchFamily="34" charset="-79"/>
                </a:rPr>
                <a:t>minimis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ragionevole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, come cibi e bevande nel corso di un incontro di lavoro o di una conferenza, seminario o altri eventi di formazione di cui alla lettera c).</a:t>
              </a:r>
            </a:p>
            <a:p>
              <a:pPr marL="685800" lvl="1" indent="-342900">
                <a:buAutoNum type="alphaLcParenR"/>
              </a:pPr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3" name="Gruppo 38"/>
          <p:cNvGrpSpPr/>
          <p:nvPr/>
        </p:nvGrpSpPr>
        <p:grpSpPr>
          <a:xfrm>
            <a:off x="1270" y="-11944"/>
            <a:ext cx="9143999" cy="516988"/>
            <a:chOff x="0" y="0"/>
            <a:chExt cx="12191999" cy="689317"/>
          </a:xfrm>
        </p:grpSpPr>
        <p:sp>
          <p:nvSpPr>
            <p:cNvPr id="40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onnettore 1 40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CasellaDiTesto 32">
            <a:extLst>
              <a:ext uri="{FF2B5EF4-FFF2-40B4-BE49-F238E27FC236}">
                <a16:creationId xmlns="" xmlns:a16="http://schemas.microsoft.com/office/drawing/2014/main" id="{C0A0A019-4101-405A-A9E2-D888CCBC06AA}"/>
              </a:ext>
            </a:extLst>
          </p:cNvPr>
          <p:cNvSpPr txBox="1"/>
          <p:nvPr/>
        </p:nvSpPr>
        <p:spPr>
          <a:xfrm>
            <a:off x="570752" y="62759"/>
            <a:ext cx="839678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La disciplina degli incentivi 6/7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="" xmlns:a16="http://schemas.microsoft.com/office/drawing/2014/main" id="{508C7F20-8995-455E-8C32-800A871E629F}"/>
              </a:ext>
            </a:extLst>
          </p:cNvPr>
          <p:cNvSpPr txBox="1"/>
          <p:nvPr/>
        </p:nvSpPr>
        <p:spPr>
          <a:xfrm>
            <a:off x="8799615" y="59188"/>
            <a:ext cx="552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12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9" name="Rettangolo 38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https://unsplash.com/photos/xxeAftHHq6E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58370" name="Picture 2" descr="A pencil, an eraser and paper clips next to a cup of coffee"/>
          <p:cNvPicPr>
            <a:picLocks noChangeAspect="1" noChangeArrowheads="1"/>
          </p:cNvPicPr>
          <p:nvPr/>
        </p:nvPicPr>
        <p:blipFill>
          <a:blip r:embed="rId4" cstate="print"/>
          <a:srcRect l="42694"/>
          <a:stretch>
            <a:fillRect/>
          </a:stretch>
        </p:blipFill>
        <p:spPr bwMode="auto">
          <a:xfrm>
            <a:off x="0" y="534330"/>
            <a:ext cx="3960000" cy="4609170"/>
          </a:xfrm>
          <a:prstGeom prst="rect">
            <a:avLst/>
          </a:prstGeom>
          <a:noFill/>
        </p:spPr>
      </p:pic>
      <p:sp>
        <p:nvSpPr>
          <p:cNvPr id="17" name="Ovale 16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0" y="4099922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1</a:t>
            </a:r>
            <a:endParaRPr lang="it-IT" sz="1400" dirty="0"/>
          </a:p>
        </p:txBody>
      </p:sp>
      <p:sp>
        <p:nvSpPr>
          <p:cNvPr id="18" name="Ovale 17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6062546" y="1364156"/>
            <a:ext cx="672791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2-3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8434358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31" name="Picture 3" descr="Flat lay photography of a cup of black coffee in São Paulo."/>
          <p:cNvPicPr>
            <a:picLocks noChangeAspect="1" noChangeArrowheads="1"/>
          </p:cNvPicPr>
          <p:nvPr/>
        </p:nvPicPr>
        <p:blipFill>
          <a:blip r:embed="rId4" cstate="print"/>
          <a:srcRect t="37590" b="38020"/>
          <a:stretch>
            <a:fillRect/>
          </a:stretch>
        </p:blipFill>
        <p:spPr bwMode="auto">
          <a:xfrm>
            <a:off x="0" y="490655"/>
            <a:ext cx="9144000" cy="2843560"/>
          </a:xfrm>
          <a:prstGeom prst="rect">
            <a:avLst/>
          </a:prstGeom>
          <a:noFill/>
        </p:spPr>
      </p:pic>
      <p:grpSp>
        <p:nvGrpSpPr>
          <p:cNvPr id="34" name="Group 11">
            <a:extLst>
              <a:ext uri="{FF2B5EF4-FFF2-40B4-BE49-F238E27FC236}">
                <a16:creationId xmlns="" xmlns:a16="http://schemas.microsoft.com/office/drawing/2014/main" id="{4002219F-E63F-4107-AF02-F8D98FCDF62D}"/>
              </a:ext>
            </a:extLst>
          </p:cNvPr>
          <p:cNvGrpSpPr/>
          <p:nvPr/>
        </p:nvGrpSpPr>
        <p:grpSpPr>
          <a:xfrm>
            <a:off x="0" y="3070502"/>
            <a:ext cx="3132306" cy="2072998"/>
            <a:chOff x="4084320" y="4487594"/>
            <a:chExt cx="4059936" cy="2370406"/>
          </a:xfrm>
          <a:solidFill>
            <a:schemeClr val="bg1"/>
          </a:solidFill>
        </p:grpSpPr>
        <p:sp>
          <p:nvSpPr>
            <p:cNvPr id="35" name="Rectangle 3">
              <a:extLst>
                <a:ext uri="{FF2B5EF4-FFF2-40B4-BE49-F238E27FC236}">
                  <a16:creationId xmlns="" xmlns:a16="http://schemas.microsoft.com/office/drawing/2014/main" id="{5B8F6091-D607-4955-B6F0-D48536EDBD5A}"/>
                </a:ext>
              </a:extLst>
            </p:cNvPr>
            <p:cNvSpPr/>
            <p:nvPr/>
          </p:nvSpPr>
          <p:spPr>
            <a:xfrm>
              <a:off x="4084320" y="4487594"/>
              <a:ext cx="4059936" cy="2370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7">
              <a:extLst>
                <a:ext uri="{FF2B5EF4-FFF2-40B4-BE49-F238E27FC236}">
                  <a16:creationId xmlns="" xmlns:a16="http://schemas.microsoft.com/office/drawing/2014/main" id="{427B97AC-4189-4EAF-AFE8-48D5185EBF31}"/>
                </a:ext>
              </a:extLst>
            </p:cNvPr>
            <p:cNvSpPr txBox="1"/>
            <p:nvPr/>
          </p:nvSpPr>
          <p:spPr>
            <a:xfrm>
              <a:off x="5191423" y="5023134"/>
              <a:ext cx="1845733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endParaRPr lang="en-US" sz="1200" spc="225" dirty="0">
                <a:latin typeface="Lato Black" panose="020F0A02020204030203" pitchFamily="34" charset="0"/>
              </a:endParaRPr>
            </a:p>
          </p:txBody>
        </p:sp>
        <p:sp>
          <p:nvSpPr>
            <p:cNvPr id="37" name="TextBox 8">
              <a:hlinkClick r:id="" action="ppaction://noaction"/>
              <a:extLst>
                <a:ext uri="{FF2B5EF4-FFF2-40B4-BE49-F238E27FC236}">
                  <a16:creationId xmlns="" xmlns:a16="http://schemas.microsoft.com/office/drawing/2014/main" id="{1BF4032C-5C4F-4F0A-9DDF-2224D999E467}"/>
                </a:ext>
              </a:extLst>
            </p:cNvPr>
            <p:cNvSpPr txBox="1"/>
            <p:nvPr/>
          </p:nvSpPr>
          <p:spPr>
            <a:xfrm>
              <a:off x="4084320" y="5216221"/>
              <a:ext cx="3510011" cy="109099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 benefici non monetari di minore entità ammissibili devono essere:</a:t>
              </a:r>
            </a:p>
            <a:p>
              <a:pPr lvl="1"/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820692" y="3075712"/>
            <a:ext cx="3346644" cy="2067792"/>
            <a:chOff x="4084320" y="4487594"/>
            <a:chExt cx="4059936" cy="2370406"/>
          </a:xfrm>
          <a:solidFill>
            <a:schemeClr val="bg1">
              <a:lumMod val="85000"/>
            </a:schemeClr>
          </a:solidFill>
        </p:grpSpPr>
        <p:sp>
          <p:nvSpPr>
            <p:cNvPr id="4" name="Rectangle 3"/>
            <p:cNvSpPr/>
            <p:nvPr/>
          </p:nvSpPr>
          <p:spPr>
            <a:xfrm>
              <a:off x="4084320" y="4487594"/>
              <a:ext cx="4059936" cy="2370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191423" y="5023134"/>
              <a:ext cx="1845733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endParaRPr lang="en-US" sz="1200" spc="225" dirty="0">
                <a:latin typeface="Lato Black" panose="020F0A02020204030203" pitchFamily="34" charset="0"/>
              </a:endParaRPr>
            </a:p>
          </p:txBody>
        </p:sp>
        <p:sp>
          <p:nvSpPr>
            <p:cNvPr id="9" name="TextBox 8">
              <a:hlinkClick r:id="" action="ppaction://noaction"/>
            </p:cNvPr>
            <p:cNvSpPr txBox="1"/>
            <p:nvPr/>
          </p:nvSpPr>
          <p:spPr>
            <a:xfrm>
              <a:off x="4085007" y="4928377"/>
              <a:ext cx="3653301" cy="1587684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1">
                <a:buFont typeface="Wingdings" pitchFamily="2" charset="2"/>
                <a:buChar char="ü"/>
              </a:pP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ragionevoli e proporzionati 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e tali da non incidere sul comportamento dell'intermediario in alcun modo che sia pregiudizievole per gli interessi del cliente;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932449" y="3097503"/>
            <a:ext cx="3211552" cy="2045997"/>
            <a:chOff x="8166135" y="4487594"/>
            <a:chExt cx="4061737" cy="2370406"/>
          </a:xfrm>
          <a:solidFill>
            <a:schemeClr val="bg1"/>
          </a:solidFill>
        </p:grpSpPr>
        <p:sp>
          <p:nvSpPr>
            <p:cNvPr id="5" name="Rectangle 4"/>
            <p:cNvSpPr/>
            <p:nvPr/>
          </p:nvSpPr>
          <p:spPr>
            <a:xfrm>
              <a:off x="8167936" y="4487594"/>
              <a:ext cx="4059936" cy="2370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9275039" y="5023134"/>
              <a:ext cx="1845733" cy="369332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endParaRPr lang="en-US" sz="1200" spc="225" dirty="0">
                <a:latin typeface="Lato Black" panose="020F0A02020204030203" pitchFamily="34" charset="0"/>
              </a:endParaRPr>
            </a:p>
          </p:txBody>
        </p:sp>
        <p:sp>
          <p:nvSpPr>
            <p:cNvPr id="11" name="TextBox 10">
              <a:hlinkClick r:id="" action="ppaction://noaction"/>
            </p:cNvPr>
            <p:cNvSpPr txBox="1"/>
            <p:nvPr/>
          </p:nvSpPr>
          <p:spPr>
            <a:xfrm>
              <a:off x="8166135" y="4849556"/>
              <a:ext cx="4061736" cy="160459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1">
                <a:buFont typeface="Wingdings" pitchFamily="2" charset="2"/>
                <a:buChar char="ü"/>
              </a:pP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comunicati ai clienti 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prima della prestazione dei servizi di investimento o accessori. Tali benefici possono essere descritti in modo generico.</a:t>
              </a:r>
            </a:p>
            <a:p>
              <a:pPr>
                <a:buFont typeface="Wingdings" pitchFamily="2" charset="2"/>
                <a:buChar char="ü"/>
              </a:pPr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23" name="Gruppo 22"/>
          <p:cNvGrpSpPr/>
          <p:nvPr/>
        </p:nvGrpSpPr>
        <p:grpSpPr>
          <a:xfrm>
            <a:off x="1" y="0"/>
            <a:ext cx="9143999" cy="516988"/>
            <a:chOff x="0" y="0"/>
            <a:chExt cx="12191999" cy="689317"/>
          </a:xfrm>
        </p:grpSpPr>
        <p:sp>
          <p:nvSpPr>
            <p:cNvPr id="24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470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Connettore 1 24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CasellaDiTesto 29">
            <a:extLst>
              <a:ext uri="{FF2B5EF4-FFF2-40B4-BE49-F238E27FC236}">
                <a16:creationId xmlns="" xmlns:a16="http://schemas.microsoft.com/office/drawing/2014/main" id="{304167E2-FC02-42EB-8B05-A00D61918DD1}"/>
              </a:ext>
            </a:extLst>
          </p:cNvPr>
          <p:cNvSpPr txBox="1"/>
          <p:nvPr/>
        </p:nvSpPr>
        <p:spPr>
          <a:xfrm>
            <a:off x="760862" y="0"/>
            <a:ext cx="6762857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La disciplina degli incentivi 7/</a:t>
            </a:r>
            <a:r>
              <a:rPr lang="it-IT" sz="1800" b="1" dirty="0" err="1" smtClean="0">
                <a:solidFill>
                  <a:schemeClr val="bg1"/>
                </a:solidFill>
                <a:latin typeface="Corbel" panose="020B0503020204020204" pitchFamily="34" charset="0"/>
              </a:rPr>
              <a:t>7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1" name="CasellaDiTesto 30">
            <a:extLst>
              <a:ext uri="{FF2B5EF4-FFF2-40B4-BE49-F238E27FC236}">
                <a16:creationId xmlns="" xmlns:a16="http://schemas.microsoft.com/office/drawing/2014/main" id="{1F2B98D7-4B1A-48B6-850C-CBC5BE5F51D1}"/>
              </a:ext>
            </a:extLst>
          </p:cNvPr>
          <p:cNvSpPr txBox="1"/>
          <p:nvPr/>
        </p:nvSpPr>
        <p:spPr>
          <a:xfrm>
            <a:off x="8474928" y="59188"/>
            <a:ext cx="5413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13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2" name="Ovale 31">
            <a:extLst>
              <a:ext uri="{FF2B5EF4-FFF2-40B4-BE49-F238E27FC236}">
                <a16:creationId xmlns="" xmlns:a16="http://schemas.microsoft.com/office/drawing/2014/main" id="{D04AC03F-0037-4A18-9D38-DE314FA354F3}"/>
              </a:ext>
            </a:extLst>
          </p:cNvPr>
          <p:cNvSpPr/>
          <p:nvPr/>
        </p:nvSpPr>
        <p:spPr>
          <a:xfrm>
            <a:off x="242253" y="799725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47" name="Ovale 46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6874007" y="3137092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4</a:t>
            </a:r>
            <a:endParaRPr lang="it-IT" sz="1400" dirty="0"/>
          </a:p>
        </p:txBody>
      </p:sp>
      <p:sp>
        <p:nvSpPr>
          <p:cNvPr id="48" name="Ovale 47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3690619" y="3117075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3</a:t>
            </a:r>
            <a:endParaRPr lang="it-IT" sz="1400" dirty="0"/>
          </a:p>
        </p:txBody>
      </p:sp>
      <p:sp>
        <p:nvSpPr>
          <p:cNvPr id="49" name="Ovale 48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338391" y="3323088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  <p:sp>
        <p:nvSpPr>
          <p:cNvPr id="51" name="Rettangolo 50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https://unsplash.com/photos/Cdz_lvnl37k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592442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ontainer, Spices, Seasoning, White, Ingredient"/>
          <p:cNvPicPr>
            <a:picLocks noChangeAspect="1" noChangeArrowheads="1"/>
          </p:cNvPicPr>
          <p:nvPr/>
        </p:nvPicPr>
        <p:blipFill>
          <a:blip r:embed="rId4" cstate="print"/>
          <a:srcRect b="41067"/>
          <a:stretch>
            <a:fillRect/>
          </a:stretch>
        </p:blipFill>
        <p:spPr bwMode="auto">
          <a:xfrm>
            <a:off x="0" y="466492"/>
            <a:ext cx="9144000" cy="3592552"/>
          </a:xfrm>
          <a:prstGeom prst="rect">
            <a:avLst/>
          </a:prstGeom>
          <a:noFill/>
        </p:spPr>
      </p:pic>
      <p:grpSp>
        <p:nvGrpSpPr>
          <p:cNvPr id="2" name="Gruppo 27"/>
          <p:cNvGrpSpPr/>
          <p:nvPr/>
        </p:nvGrpSpPr>
        <p:grpSpPr>
          <a:xfrm>
            <a:off x="1" y="0"/>
            <a:ext cx="9143999" cy="516988"/>
            <a:chOff x="0" y="0"/>
            <a:chExt cx="12191999" cy="689317"/>
          </a:xfrm>
        </p:grpSpPr>
        <p:sp>
          <p:nvSpPr>
            <p:cNvPr id="29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470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" name="Connettore 1 29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CasellaDiTesto 23">
            <a:extLst>
              <a:ext uri="{FF2B5EF4-FFF2-40B4-BE49-F238E27FC236}">
                <a16:creationId xmlns="" xmlns:a16="http://schemas.microsoft.com/office/drawing/2014/main" id="{934FA3BC-888F-45E3-AD4A-72DFC9D800CF}"/>
              </a:ext>
            </a:extLst>
          </p:cNvPr>
          <p:cNvSpPr txBox="1"/>
          <p:nvPr/>
        </p:nvSpPr>
        <p:spPr>
          <a:xfrm>
            <a:off x="747214" y="62759"/>
            <a:ext cx="6596561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Forma e contenuto del contratto 1/5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="" xmlns:a16="http://schemas.microsoft.com/office/drawing/2014/main" id="{80469FC8-B5D6-4BBE-85C4-42D5E7986638}"/>
              </a:ext>
            </a:extLst>
          </p:cNvPr>
          <p:cNvSpPr txBox="1"/>
          <p:nvPr/>
        </p:nvSpPr>
        <p:spPr>
          <a:xfrm>
            <a:off x="8297840" y="59188"/>
            <a:ext cx="718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14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7" name="Rettangolo 26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https://unsplash.com/photos/3y1zF4hIPCg</a:t>
            </a:r>
          </a:p>
          <a:p>
            <a:r>
              <a:rPr 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Monomediale</a:t>
            </a:r>
            <a:endParaRPr 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Durata pagina 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5 </a:t>
            </a:r>
            <a:r>
              <a:rPr 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ec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0" y="4132211"/>
            <a:ext cx="9144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L’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art. 37 del RI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, che disciplina in generale i contratti per la prestazione dei servizi di investimento, prevede che gli intermediari forniscono a clienti al dettaglio i propri servizi di investimento sulla base di un 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apposito contratto scritto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; una copia di tale contratto è consegnata al cliente.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0" y="3991303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  <p:sp>
        <p:nvSpPr>
          <p:cNvPr id="20" name="Ovale 19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726831" y="1482565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1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74132800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322" name="Picture 2" descr="Container, Spices, Seasoning, White, Ingredient"/>
          <p:cNvPicPr>
            <a:picLocks noChangeAspect="1" noChangeArrowheads="1"/>
          </p:cNvPicPr>
          <p:nvPr/>
        </p:nvPicPr>
        <p:blipFill>
          <a:blip r:embed="rId4" cstate="print"/>
          <a:srcRect l="13333" r="30884"/>
          <a:stretch>
            <a:fillRect/>
          </a:stretch>
        </p:blipFill>
        <p:spPr bwMode="auto">
          <a:xfrm>
            <a:off x="0" y="476249"/>
            <a:ext cx="3905250" cy="4667251"/>
          </a:xfrm>
          <a:prstGeom prst="rect">
            <a:avLst/>
          </a:prstGeom>
          <a:noFill/>
        </p:spPr>
      </p:pic>
      <p:sp>
        <p:nvSpPr>
          <p:cNvPr id="64" name="TextBox 18">
            <a:extLst>
              <a:ext uri="{FF2B5EF4-FFF2-40B4-BE49-F238E27FC236}">
                <a16:creationId xmlns="" xmlns:a16="http://schemas.microsoft.com/office/drawing/2014/main" id="{9DAF13B7-69C1-4416-88CB-D5439285AF73}"/>
              </a:ext>
            </a:extLst>
          </p:cNvPr>
          <p:cNvSpPr txBox="1"/>
          <p:nvPr/>
        </p:nvSpPr>
        <p:spPr>
          <a:xfrm>
            <a:off x="3848100" y="372963"/>
            <a:ext cx="5295900" cy="477053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it-IT" altLang="it-IT" sz="1200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685800" lvl="1" indent="-342900">
              <a:buAutoNum type="alphaLcParenR"/>
            </a:pP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specificare</a:t>
            </a:r>
            <a:r>
              <a:rPr lang="it-IT" altLang="it-IT" sz="12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 i servizi forniti e le loro caratteristiche</a:t>
            </a: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, indicando il contenuto delle prestazioni dovute e delle tipologie di strumenti finanziari e di operazioni interessate;</a:t>
            </a:r>
          </a:p>
          <a:p>
            <a:pPr marL="685800" lvl="1" indent="-342900">
              <a:buAutoNum type="alphaLcParenR"/>
            </a:pPr>
            <a:endParaRPr lang="it-IT" altLang="it-IT" sz="1200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685800" lvl="1" indent="-342900">
              <a:buAutoNum type="alphaLcParenR"/>
            </a:pP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stabilire</a:t>
            </a:r>
            <a:r>
              <a:rPr lang="it-IT" altLang="it-IT" sz="12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 il periodo di efficacia e le modalità di rinnovo </a:t>
            </a: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del contratto, nonché le modalità da adottare per le modificazioni del contratto stesso;</a:t>
            </a:r>
          </a:p>
          <a:p>
            <a:pPr marL="685800" lvl="1" indent="-342900">
              <a:buAutoNum type="alphaLcParenR"/>
            </a:pPr>
            <a:endParaRPr lang="it-IT" altLang="it-IT" sz="1200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685800" lvl="1" indent="-342900">
              <a:buAutoNum type="alphaLcParenR"/>
            </a:pP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indicare</a:t>
            </a:r>
            <a:r>
              <a:rPr lang="it-IT" altLang="it-IT" sz="12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 le modalità </a:t>
            </a: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attraverso cui il cliente può impartire </a:t>
            </a:r>
            <a:r>
              <a:rPr lang="it-IT" altLang="it-IT" sz="12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ordini e istruzioni</a:t>
            </a: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;</a:t>
            </a:r>
          </a:p>
          <a:p>
            <a:pPr marL="685800" lvl="1" indent="-342900">
              <a:buAutoNum type="alphaLcParenR"/>
            </a:pPr>
            <a:endParaRPr lang="it-IT" altLang="it-IT" sz="1200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685800" lvl="1" indent="-342900">
              <a:buAutoNum type="alphaLcParenR"/>
            </a:pP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prevedere </a:t>
            </a:r>
            <a:r>
              <a:rPr lang="it-IT" altLang="it-IT" sz="12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la frequenza, il tipo e i contenuti della documentazione da fornire </a:t>
            </a: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al cliente a rendiconto dell'attività svolta;</a:t>
            </a:r>
          </a:p>
          <a:p>
            <a:pPr marL="685800" lvl="1" indent="-342900">
              <a:buAutoNum type="alphaLcParenR"/>
            </a:pPr>
            <a:endParaRPr lang="it-IT" altLang="it-IT" sz="1200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685800" lvl="1" indent="-342900">
              <a:buFontTx/>
              <a:buAutoNum type="alphaLcParenR"/>
            </a:pP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e) indicare e disciplinare, nei rapporti di esecuzione degli ordini dei clienti, di ricezione e trasmissione di ordini, nonché di gestione di portafogli, la </a:t>
            </a:r>
            <a:r>
              <a:rPr lang="it-IT" altLang="it-IT" sz="12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soglia delle perdite</a:t>
            </a:r>
            <a:r>
              <a: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rPr>
              <a:t>, nel caso di posizioni aperte scoperte su operazioni che possano determinare passività effettive o potenziali superiori al costo di acquisto degli strumenti finanziari, oltre la quale è prevista la comunicazione al cliente;</a:t>
            </a:r>
          </a:p>
          <a:p>
            <a:pPr algn="just"/>
            <a:endParaRPr lang="it-IT" alt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marL="685800" lvl="1" indent="-342900">
              <a:buAutoNum type="alphaLcParenR"/>
            </a:pPr>
            <a:endParaRPr lang="it-IT" alt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grpSp>
        <p:nvGrpSpPr>
          <p:cNvPr id="3" name="Gruppo 38"/>
          <p:cNvGrpSpPr/>
          <p:nvPr/>
        </p:nvGrpSpPr>
        <p:grpSpPr>
          <a:xfrm>
            <a:off x="1270" y="-11944"/>
            <a:ext cx="9143999" cy="516988"/>
            <a:chOff x="0" y="0"/>
            <a:chExt cx="12191999" cy="689317"/>
          </a:xfrm>
        </p:grpSpPr>
        <p:sp>
          <p:nvSpPr>
            <p:cNvPr id="40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onnettore 1 40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CasellaDiTesto 32">
            <a:extLst>
              <a:ext uri="{FF2B5EF4-FFF2-40B4-BE49-F238E27FC236}">
                <a16:creationId xmlns="" xmlns:a16="http://schemas.microsoft.com/office/drawing/2014/main" id="{C0A0A019-4101-405A-A9E2-D888CCBC06AA}"/>
              </a:ext>
            </a:extLst>
          </p:cNvPr>
          <p:cNvSpPr txBox="1"/>
          <p:nvPr/>
        </p:nvSpPr>
        <p:spPr>
          <a:xfrm>
            <a:off x="570752" y="62759"/>
            <a:ext cx="839678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Forma e contenuto del contratto 2/5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="" xmlns:a16="http://schemas.microsoft.com/office/drawing/2014/main" id="{508C7F20-8995-455E-8C32-800A871E629F}"/>
              </a:ext>
            </a:extLst>
          </p:cNvPr>
          <p:cNvSpPr txBox="1"/>
          <p:nvPr/>
        </p:nvSpPr>
        <p:spPr>
          <a:xfrm>
            <a:off x="8799615" y="59188"/>
            <a:ext cx="552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15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6838113" y="919563"/>
            <a:ext cx="2305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9" name="Rettangolo 38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https://unsplash.com/photos/aJTiW00qqtI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25" name="Ovale 24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5938108" y="567296"/>
            <a:ext cx="808380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2-5</a:t>
            </a:r>
            <a:endParaRPr lang="it-IT" sz="1400" dirty="0"/>
          </a:p>
        </p:txBody>
      </p:sp>
      <p:sp>
        <p:nvSpPr>
          <p:cNvPr id="22" name="Rettangolo 21"/>
          <p:cNvSpPr/>
          <p:nvPr/>
        </p:nvSpPr>
        <p:spPr>
          <a:xfrm>
            <a:off x="87922" y="2382714"/>
            <a:ext cx="3323492" cy="5627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altLang="it-IT" sz="16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Il contratto con i clienti al dettaglio deve, tra l’altro: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229256" y="707687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8434358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3429000" y="0"/>
            <a:ext cx="2846070" cy="255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27">
            <a:extLst>
              <a:ext uri="{FF2B5EF4-FFF2-40B4-BE49-F238E27FC236}">
                <a16:creationId xmlns="" xmlns:a16="http://schemas.microsoft.com/office/drawing/2014/main" id="{DBE03A39-1384-4353-BB99-6F154DC7B642}"/>
              </a:ext>
            </a:extLst>
          </p:cNvPr>
          <p:cNvGrpSpPr/>
          <p:nvPr/>
        </p:nvGrpSpPr>
        <p:grpSpPr>
          <a:xfrm>
            <a:off x="3429001" y="56272"/>
            <a:ext cx="5714999" cy="4402081"/>
            <a:chOff x="4572000" y="0"/>
            <a:chExt cx="3794760" cy="5869434"/>
          </a:xfrm>
          <a:solidFill>
            <a:schemeClr val="bg1"/>
          </a:solidFill>
        </p:grpSpPr>
        <p:sp>
          <p:nvSpPr>
            <p:cNvPr id="63" name="Rectangle 13">
              <a:extLst>
                <a:ext uri="{FF2B5EF4-FFF2-40B4-BE49-F238E27FC236}">
                  <a16:creationId xmlns="" xmlns:a16="http://schemas.microsoft.com/office/drawing/2014/main" id="{2BDFE3A1-4839-454F-82AC-7FFEF99C480C}"/>
                </a:ext>
              </a:extLst>
            </p:cNvPr>
            <p:cNvSpPr/>
            <p:nvPr/>
          </p:nvSpPr>
          <p:spPr>
            <a:xfrm>
              <a:off x="4572000" y="0"/>
              <a:ext cx="3794760" cy="3401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18">
              <a:extLst>
                <a:ext uri="{FF2B5EF4-FFF2-40B4-BE49-F238E27FC236}">
                  <a16:creationId xmlns="" xmlns:a16="http://schemas.microsoft.com/office/drawing/2014/main" id="{9DAF13B7-69C1-4416-88CB-D5439285AF73}"/>
                </a:ext>
              </a:extLst>
            </p:cNvPr>
            <p:cNvSpPr txBox="1"/>
            <p:nvPr/>
          </p:nvSpPr>
          <p:spPr>
            <a:xfrm>
              <a:off x="4638824" y="1027089"/>
              <a:ext cx="3727936" cy="4842345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1"/>
              <a:endParaRPr lang="it-IT" sz="1200" dirty="0" smtClean="0"/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f) indicare le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remunerazioni spettanti all’intermediario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o i criteri oggettivi per la loro determinazione, specificando le relative modalità di percezione e, ove non diversamente comunicati, gli incentivi ricevuti in conformità dell’articolo 52 al Titolo V dello stesso regolamento intermediari;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g) indicare se e con quali modalità e contenuti in connessione con il servizio di investimento può essere prestata la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consulenza in materia di investimenti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;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h) indicare le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altre condizioni contrattuali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convenute con l'investitore per la prestazione del servizio;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i) indicare le eventuali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procedure di conciliazione e arbitrato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per la risoluzione stragiudiziale di controversie, definite ai sensi dell’articolo 32-ter del </a:t>
              </a:r>
              <a:r>
                <a:rPr lang="it-IT" altLang="it-IT" sz="1200" dirty="0" err="1" smtClean="0">
                  <a:latin typeface="Gisha" panose="020B0502040204020203" pitchFamily="34" charset="-79"/>
                  <a:cs typeface="Gisha" panose="020B0502040204020203" pitchFamily="34" charset="-79"/>
                </a:rPr>
                <a:t>Tuf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.</a:t>
              </a:r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marL="685800" lvl="1" indent="-342900">
                <a:buAutoNum type="alphaLcParenR"/>
              </a:pPr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3" name="Gruppo 38"/>
          <p:cNvGrpSpPr/>
          <p:nvPr/>
        </p:nvGrpSpPr>
        <p:grpSpPr>
          <a:xfrm>
            <a:off x="1270" y="-11944"/>
            <a:ext cx="9143999" cy="516988"/>
            <a:chOff x="0" y="0"/>
            <a:chExt cx="12191999" cy="689317"/>
          </a:xfrm>
        </p:grpSpPr>
        <p:sp>
          <p:nvSpPr>
            <p:cNvPr id="40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onnettore 1 40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CasellaDiTesto 32">
            <a:extLst>
              <a:ext uri="{FF2B5EF4-FFF2-40B4-BE49-F238E27FC236}">
                <a16:creationId xmlns="" xmlns:a16="http://schemas.microsoft.com/office/drawing/2014/main" id="{C0A0A019-4101-405A-A9E2-D888CCBC06AA}"/>
              </a:ext>
            </a:extLst>
          </p:cNvPr>
          <p:cNvSpPr txBox="1"/>
          <p:nvPr/>
        </p:nvSpPr>
        <p:spPr>
          <a:xfrm>
            <a:off x="570752" y="62759"/>
            <a:ext cx="839678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Forma e contenuto del contratto 3/5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="" xmlns:a16="http://schemas.microsoft.com/office/drawing/2014/main" id="{508C7F20-8995-455E-8C32-800A871E629F}"/>
              </a:ext>
            </a:extLst>
          </p:cNvPr>
          <p:cNvSpPr txBox="1"/>
          <p:nvPr/>
        </p:nvSpPr>
        <p:spPr>
          <a:xfrm>
            <a:off x="8799615" y="59188"/>
            <a:ext cx="552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16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6838113" y="919563"/>
            <a:ext cx="2305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9" name="Rettangolo 38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https://unsplash.com/photos/aJTiW00qqtI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25" name="Ovale 24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5938108" y="388876"/>
            <a:ext cx="808380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2-5</a:t>
            </a:r>
            <a:endParaRPr lang="it-IT" sz="1400" dirty="0"/>
          </a:p>
        </p:txBody>
      </p:sp>
      <p:pic>
        <p:nvPicPr>
          <p:cNvPr id="20" name="Picture 2" descr="Container, Spices, Seasoning, White, Ingredient"/>
          <p:cNvPicPr>
            <a:picLocks noChangeAspect="1" noChangeArrowheads="1"/>
          </p:cNvPicPr>
          <p:nvPr/>
        </p:nvPicPr>
        <p:blipFill>
          <a:blip r:embed="rId4" cstate="print"/>
          <a:srcRect l="13333" r="30884"/>
          <a:stretch>
            <a:fillRect/>
          </a:stretch>
        </p:blipFill>
        <p:spPr bwMode="auto">
          <a:xfrm>
            <a:off x="0" y="476249"/>
            <a:ext cx="3905250" cy="4667251"/>
          </a:xfrm>
          <a:prstGeom prst="rect">
            <a:avLst/>
          </a:prstGeom>
          <a:noFill/>
        </p:spPr>
      </p:pic>
      <p:sp>
        <p:nvSpPr>
          <p:cNvPr id="22" name="Rettangolo 21"/>
          <p:cNvSpPr/>
          <p:nvPr/>
        </p:nvSpPr>
        <p:spPr>
          <a:xfrm>
            <a:off x="232889" y="2349260"/>
            <a:ext cx="3323492" cy="5627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it-IT" altLang="it-IT" sz="16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Il contratto con i clienti al dettaglio deve, tra l’altro:</a:t>
            </a:r>
          </a:p>
        </p:txBody>
      </p:sp>
      <p:sp>
        <p:nvSpPr>
          <p:cNvPr id="30" name="Ovale 29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229256" y="707687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8434358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Container, Spices, Seasoning, White, Ingredient"/>
          <p:cNvPicPr>
            <a:picLocks noChangeAspect="1" noChangeArrowheads="1"/>
          </p:cNvPicPr>
          <p:nvPr/>
        </p:nvPicPr>
        <p:blipFill>
          <a:blip r:embed="rId4" cstate="print"/>
          <a:srcRect l="13333" r="30884"/>
          <a:stretch>
            <a:fillRect/>
          </a:stretch>
        </p:blipFill>
        <p:spPr bwMode="auto">
          <a:xfrm>
            <a:off x="0" y="476249"/>
            <a:ext cx="3905250" cy="4667251"/>
          </a:xfrm>
          <a:prstGeom prst="rect">
            <a:avLst/>
          </a:prstGeom>
          <a:noFill/>
        </p:spPr>
      </p:pic>
      <p:grpSp>
        <p:nvGrpSpPr>
          <p:cNvPr id="2" name="Group 27">
            <a:extLst>
              <a:ext uri="{FF2B5EF4-FFF2-40B4-BE49-F238E27FC236}">
                <a16:creationId xmlns="" xmlns:a16="http://schemas.microsoft.com/office/drawing/2014/main" id="{DBE03A39-1384-4353-BB99-6F154DC7B642}"/>
              </a:ext>
            </a:extLst>
          </p:cNvPr>
          <p:cNvGrpSpPr/>
          <p:nvPr/>
        </p:nvGrpSpPr>
        <p:grpSpPr>
          <a:xfrm>
            <a:off x="3905249" y="56272"/>
            <a:ext cx="5238749" cy="4553828"/>
            <a:chOff x="4652331" y="0"/>
            <a:chExt cx="3714429" cy="5702916"/>
          </a:xfrm>
          <a:solidFill>
            <a:schemeClr val="bg1"/>
          </a:solidFill>
        </p:grpSpPr>
        <p:sp>
          <p:nvSpPr>
            <p:cNvPr id="63" name="Rectangle 13">
              <a:extLst>
                <a:ext uri="{FF2B5EF4-FFF2-40B4-BE49-F238E27FC236}">
                  <a16:creationId xmlns="" xmlns:a16="http://schemas.microsoft.com/office/drawing/2014/main" id="{2BDFE3A1-4839-454F-82AC-7FFEF99C480C}"/>
                </a:ext>
              </a:extLst>
            </p:cNvPr>
            <p:cNvSpPr/>
            <p:nvPr/>
          </p:nvSpPr>
          <p:spPr>
            <a:xfrm>
              <a:off x="4862931" y="0"/>
              <a:ext cx="3503829" cy="340156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18">
              <a:extLst>
                <a:ext uri="{FF2B5EF4-FFF2-40B4-BE49-F238E27FC236}">
                  <a16:creationId xmlns="" xmlns:a16="http://schemas.microsoft.com/office/drawing/2014/main" id="{9DAF13B7-69C1-4416-88CB-D5439285AF73}"/>
                </a:ext>
              </a:extLst>
            </p:cNvPr>
            <p:cNvSpPr txBox="1"/>
            <p:nvPr/>
          </p:nvSpPr>
          <p:spPr>
            <a:xfrm>
              <a:off x="4652331" y="1147827"/>
              <a:ext cx="3565851" cy="455508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1"/>
              <a:endParaRPr lang="it-IT" sz="1200" dirty="0" smtClean="0"/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In aggiunta a quanto stabilito dall’art. 37, l'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art. 38 del RI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prevede che il contratto con i clienti al dettaglio relativo alla gestione di portafogli: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endParaRPr lang="it-IT" sz="1200" dirty="0" smtClean="0"/>
            </a:p>
            <a:p>
              <a:pPr lvl="1"/>
              <a:r>
                <a:rPr lang="it-IT" sz="1200" b="1" dirty="0" smtClean="0"/>
                <a:t> </a:t>
              </a:r>
              <a:r>
                <a:rPr lang="it-IT" sz="1200" b="1" i="1" dirty="0" smtClean="0"/>
                <a:t>a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) indichi i tipi di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strumenti finanziari che possono essere inclusi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nel portafoglio del cliente e i tipi di operazioni che possono essere realizzate su tali strumenti, inclusi eventuali limiti; 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b)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indichi gli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obiettivi di gestione, il livello del rischio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entro il quale il gestore può esercitare la sua discrezionalità ed eventuali specifiche restrizioni a tale discrezionalità;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c) indichi se il portafoglio del cliente può essere caratterizzato da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effetto leva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;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3" name="Gruppo 38"/>
          <p:cNvGrpSpPr/>
          <p:nvPr/>
        </p:nvGrpSpPr>
        <p:grpSpPr>
          <a:xfrm>
            <a:off x="1270" y="-11944"/>
            <a:ext cx="9143999" cy="516988"/>
            <a:chOff x="0" y="0"/>
            <a:chExt cx="12191999" cy="689317"/>
          </a:xfrm>
        </p:grpSpPr>
        <p:sp>
          <p:nvSpPr>
            <p:cNvPr id="40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onnettore 1 40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CasellaDiTesto 32">
            <a:extLst>
              <a:ext uri="{FF2B5EF4-FFF2-40B4-BE49-F238E27FC236}">
                <a16:creationId xmlns="" xmlns:a16="http://schemas.microsoft.com/office/drawing/2014/main" id="{C0A0A019-4101-405A-A9E2-D888CCBC06AA}"/>
              </a:ext>
            </a:extLst>
          </p:cNvPr>
          <p:cNvSpPr txBox="1"/>
          <p:nvPr/>
        </p:nvSpPr>
        <p:spPr>
          <a:xfrm>
            <a:off x="570752" y="62759"/>
            <a:ext cx="839678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Forma e contenuto del contratto 4/5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="" xmlns:a16="http://schemas.microsoft.com/office/drawing/2014/main" id="{508C7F20-8995-455E-8C32-800A871E629F}"/>
              </a:ext>
            </a:extLst>
          </p:cNvPr>
          <p:cNvSpPr txBox="1"/>
          <p:nvPr/>
        </p:nvSpPr>
        <p:spPr>
          <a:xfrm>
            <a:off x="8799615" y="59188"/>
            <a:ext cx="552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17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6838113" y="919563"/>
            <a:ext cx="2305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9" name="Rettangolo 38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  <a:hlinkClick r:id="rId5"/>
              </a:rPr>
              <a:t>https://unsplash.com/photos/aJTiW00qqtI</a:t>
            </a:r>
            <a:endParaRPr 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endParaRPr 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Pop up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25" name="Ovale 24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5900008" y="903226"/>
            <a:ext cx="808380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2-5</a:t>
            </a:r>
            <a:endParaRPr lang="it-IT" sz="1400" dirty="0"/>
          </a:p>
        </p:txBody>
      </p:sp>
      <p:sp>
        <p:nvSpPr>
          <p:cNvPr id="30" name="Ovale 29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229256" y="707687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pic>
        <p:nvPicPr>
          <p:cNvPr id="19" name="Picture 2" descr="Risultati immagini per occhiali icona">
            <a:extLst>
              <a:ext uri="{FF2B5EF4-FFF2-40B4-BE49-F238E27FC236}">
                <a16:creationId xmlns="" xmlns:a16="http://schemas.microsoft.com/office/drawing/2014/main" id="{289C2302-2B79-4640-A296-453A84E02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5720662" y="3930778"/>
            <a:ext cx="881546" cy="881546"/>
          </a:xfrm>
          <a:prstGeom prst="rect">
            <a:avLst/>
          </a:prstGeom>
          <a:noFill/>
        </p:spPr>
      </p:pic>
      <p:sp>
        <p:nvSpPr>
          <p:cNvPr id="20" name="CasellaDiTesto 19">
            <a:extLst>
              <a:ext uri="{FF2B5EF4-FFF2-40B4-BE49-F238E27FC236}">
                <a16:creationId xmlns="" xmlns:a16="http://schemas.microsoft.com/office/drawing/2014/main" id="{DB72D460-F15D-4E46-8BEA-DCFD7EB49E4D}"/>
              </a:ext>
            </a:extLst>
          </p:cNvPr>
          <p:cNvSpPr txBox="1"/>
          <p:nvPr/>
        </p:nvSpPr>
        <p:spPr>
          <a:xfrm>
            <a:off x="5768918" y="4835723"/>
            <a:ext cx="3409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i="1" dirty="0"/>
              <a:t>Fai clic sugli occhiali per approfondire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8434358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" descr="Container, Spices, Seasoning, White, Ingredient"/>
          <p:cNvPicPr>
            <a:picLocks noChangeAspect="1" noChangeArrowheads="1"/>
          </p:cNvPicPr>
          <p:nvPr/>
        </p:nvPicPr>
        <p:blipFill>
          <a:blip r:embed="rId4" cstate="print"/>
          <a:srcRect l="13333" r="30884"/>
          <a:stretch>
            <a:fillRect/>
          </a:stretch>
        </p:blipFill>
        <p:spPr bwMode="auto">
          <a:xfrm>
            <a:off x="0" y="476249"/>
            <a:ext cx="3905250" cy="4667251"/>
          </a:xfrm>
          <a:prstGeom prst="rect">
            <a:avLst/>
          </a:prstGeom>
          <a:noFill/>
        </p:spPr>
      </p:pic>
      <p:grpSp>
        <p:nvGrpSpPr>
          <p:cNvPr id="2" name="Group 27">
            <a:extLst>
              <a:ext uri="{FF2B5EF4-FFF2-40B4-BE49-F238E27FC236}">
                <a16:creationId xmlns="" xmlns:a16="http://schemas.microsoft.com/office/drawing/2014/main" id="{DBE03A39-1384-4353-BB99-6F154DC7B642}"/>
              </a:ext>
            </a:extLst>
          </p:cNvPr>
          <p:cNvGrpSpPr/>
          <p:nvPr/>
        </p:nvGrpSpPr>
        <p:grpSpPr>
          <a:xfrm>
            <a:off x="4000500" y="56272"/>
            <a:ext cx="5143499" cy="3721645"/>
            <a:chOff x="4733032" y="0"/>
            <a:chExt cx="3633728" cy="4962190"/>
          </a:xfrm>
          <a:solidFill>
            <a:schemeClr val="bg1"/>
          </a:solidFill>
        </p:grpSpPr>
        <p:sp>
          <p:nvSpPr>
            <p:cNvPr id="63" name="Rectangle 13">
              <a:extLst>
                <a:ext uri="{FF2B5EF4-FFF2-40B4-BE49-F238E27FC236}">
                  <a16:creationId xmlns="" xmlns:a16="http://schemas.microsoft.com/office/drawing/2014/main" id="{2BDFE3A1-4839-454F-82AC-7FFEF99C480C}"/>
                </a:ext>
              </a:extLst>
            </p:cNvPr>
            <p:cNvSpPr/>
            <p:nvPr/>
          </p:nvSpPr>
          <p:spPr>
            <a:xfrm>
              <a:off x="4900879" y="0"/>
              <a:ext cx="3465881" cy="3401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18">
              <a:extLst>
                <a:ext uri="{FF2B5EF4-FFF2-40B4-BE49-F238E27FC236}">
                  <a16:creationId xmlns="" xmlns:a16="http://schemas.microsoft.com/office/drawing/2014/main" id="{9DAF13B7-69C1-4416-88CB-D5439285AF73}"/>
                </a:ext>
              </a:extLst>
            </p:cNvPr>
            <p:cNvSpPr txBox="1"/>
            <p:nvPr/>
          </p:nvSpPr>
          <p:spPr>
            <a:xfrm>
              <a:off x="4733032" y="1884427"/>
              <a:ext cx="3633728" cy="3077763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1"/>
              <a:endParaRPr lang="it-IT" sz="1200" dirty="0" smtClean="0"/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d) fornisca la descrizione del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parametro di riferimento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(c.d. benchmark), ove significativo, al quale verrà raffrontato il rendimento del portafoglio del cliente;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e) indichi se l’intermediario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delega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a terzi l’esecuzione dell’incarico ricevuto, specificando i dettagli della delega;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/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f) indichi </a:t>
              </a:r>
              <a:r>
                <a:rPr lang="it-IT" altLang="it-IT" sz="1200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il metodo e la frequenza di valutazione degli strumenti finanziari </a:t>
              </a:r>
              <a:r>
                <a:rPr lang="it-IT" altLang="it-IT" sz="1200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contenuti nel portafoglio del cliente.</a:t>
              </a:r>
            </a:p>
            <a:p>
              <a:pPr lvl="1"/>
              <a:endParaRPr lang="it-IT" altLang="it-IT" sz="1200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</p:txBody>
        </p:sp>
      </p:grpSp>
      <p:grpSp>
        <p:nvGrpSpPr>
          <p:cNvPr id="3" name="Gruppo 38"/>
          <p:cNvGrpSpPr/>
          <p:nvPr/>
        </p:nvGrpSpPr>
        <p:grpSpPr>
          <a:xfrm>
            <a:off x="1270" y="-11944"/>
            <a:ext cx="9143999" cy="516988"/>
            <a:chOff x="0" y="0"/>
            <a:chExt cx="12191999" cy="689317"/>
          </a:xfrm>
        </p:grpSpPr>
        <p:sp>
          <p:nvSpPr>
            <p:cNvPr id="40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onnettore 1 40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CasellaDiTesto 32">
            <a:extLst>
              <a:ext uri="{FF2B5EF4-FFF2-40B4-BE49-F238E27FC236}">
                <a16:creationId xmlns="" xmlns:a16="http://schemas.microsoft.com/office/drawing/2014/main" id="{C0A0A019-4101-405A-A9E2-D888CCBC06AA}"/>
              </a:ext>
            </a:extLst>
          </p:cNvPr>
          <p:cNvSpPr txBox="1"/>
          <p:nvPr/>
        </p:nvSpPr>
        <p:spPr>
          <a:xfrm>
            <a:off x="570752" y="62759"/>
            <a:ext cx="839678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Forma e contenuto del contratto 5/</a:t>
            </a:r>
            <a:r>
              <a:rPr lang="it-IT" sz="1800" b="1" dirty="0" err="1" smtClean="0">
                <a:solidFill>
                  <a:schemeClr val="bg1"/>
                </a:solidFill>
                <a:latin typeface="Corbel" panose="020B0503020204020204" pitchFamily="34" charset="0"/>
              </a:rPr>
              <a:t>5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="" xmlns:a16="http://schemas.microsoft.com/office/drawing/2014/main" id="{508C7F20-8995-455E-8C32-800A871E629F}"/>
              </a:ext>
            </a:extLst>
          </p:cNvPr>
          <p:cNvSpPr txBox="1"/>
          <p:nvPr/>
        </p:nvSpPr>
        <p:spPr>
          <a:xfrm>
            <a:off x="8799615" y="59188"/>
            <a:ext cx="552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18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6838113" y="919563"/>
            <a:ext cx="2305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9" name="Rettangolo 38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https://unsplash.com/photos/aJTiW00qqtI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25" name="Ovale 24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5480908" y="1474726"/>
            <a:ext cx="808380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2-4</a:t>
            </a:r>
            <a:endParaRPr lang="it-IT" sz="1400" dirty="0"/>
          </a:p>
        </p:txBody>
      </p:sp>
      <p:sp>
        <p:nvSpPr>
          <p:cNvPr id="30" name="Ovale 29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229256" y="707687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pic>
        <p:nvPicPr>
          <p:cNvPr id="19" name="Picture 2" descr="Risultati immagini per occhiali icona">
            <a:extLst>
              <a:ext uri="{FF2B5EF4-FFF2-40B4-BE49-F238E27FC236}">
                <a16:creationId xmlns="" xmlns:a16="http://schemas.microsoft.com/office/drawing/2014/main" id="{289C2302-2B79-4640-A296-453A84E02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5682562" y="3587878"/>
            <a:ext cx="881546" cy="881546"/>
          </a:xfrm>
          <a:prstGeom prst="rect">
            <a:avLst/>
          </a:prstGeom>
          <a:noFill/>
        </p:spPr>
      </p:pic>
      <p:sp>
        <p:nvSpPr>
          <p:cNvPr id="20" name="CasellaDiTesto 19">
            <a:extLst>
              <a:ext uri="{FF2B5EF4-FFF2-40B4-BE49-F238E27FC236}">
                <a16:creationId xmlns="" xmlns:a16="http://schemas.microsoft.com/office/drawing/2014/main" id="{DB72D460-F15D-4E46-8BEA-DCFD7EB49E4D}"/>
              </a:ext>
            </a:extLst>
          </p:cNvPr>
          <p:cNvSpPr txBox="1"/>
          <p:nvPr/>
        </p:nvSpPr>
        <p:spPr>
          <a:xfrm>
            <a:off x="5768918" y="4835723"/>
            <a:ext cx="34098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it-IT" i="1" dirty="0"/>
              <a:t>Fai clic sugli occhiali per approfondire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8434358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Immagine 24" descr="Immagine2.tif"/>
          <p:cNvPicPr>
            <a:picLocks noChangeAspect="1"/>
          </p:cNvPicPr>
          <p:nvPr/>
        </p:nvPicPr>
        <p:blipFill>
          <a:blip r:embed="rId4" cstate="print"/>
          <a:srcRect t="9669"/>
          <a:stretch>
            <a:fillRect/>
          </a:stretch>
        </p:blipFill>
        <p:spPr>
          <a:xfrm>
            <a:off x="25958" y="497305"/>
            <a:ext cx="9092083" cy="4646195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493001" y="81894"/>
            <a:ext cx="342900" cy="400333"/>
          </a:xfrm>
          <a:prstGeom prst="ellipse">
            <a:avLst/>
          </a:prstGeom>
          <a:noFill/>
          <a:ln>
            <a:noFill/>
          </a:ln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dirty="0">
                <a:solidFill>
                  <a:srgbClr val="E5E7E7"/>
                </a:solidFill>
                <a:latin typeface="Lato Light" panose="020F0302020204030203" pitchFamily="34" charset="0"/>
                <a:sym typeface="Wingdings 2" panose="05020102010507070707" pitchFamily="18" charset="2"/>
              </a:rPr>
              <a:t></a:t>
            </a:r>
            <a:endParaRPr lang="en-US" dirty="0">
              <a:solidFill>
                <a:srgbClr val="E5E7E7"/>
              </a:solidFill>
              <a:latin typeface="Lato Light" panose="020F0302020204030203" pitchFamily="34" charset="0"/>
            </a:endParaRPr>
          </a:p>
        </p:txBody>
      </p:sp>
      <p:grpSp>
        <p:nvGrpSpPr>
          <p:cNvPr id="3" name="Gruppo 32"/>
          <p:cNvGrpSpPr/>
          <p:nvPr/>
        </p:nvGrpSpPr>
        <p:grpSpPr>
          <a:xfrm>
            <a:off x="1" y="0"/>
            <a:ext cx="9143999" cy="516988"/>
            <a:chOff x="0" y="0"/>
            <a:chExt cx="12191999" cy="689317"/>
          </a:xfrm>
        </p:grpSpPr>
        <p:sp>
          <p:nvSpPr>
            <p:cNvPr id="27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Connettore 1 27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Rettangolo 31"/>
          <p:cNvSpPr/>
          <p:nvPr/>
        </p:nvSpPr>
        <p:spPr>
          <a:xfrm>
            <a:off x="-4154905" y="1219199"/>
            <a:ext cx="4154905" cy="253465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dirty="0" smtClean="0"/>
              <a:t>Note sviluppo</a:t>
            </a:r>
          </a:p>
          <a:p>
            <a:endParaRPr lang="it-IT" dirty="0" smtClean="0"/>
          </a:p>
          <a:p>
            <a:r>
              <a:rPr lang="it-IT" dirty="0" smtClean="0"/>
              <a:t>Il cliente ha chiesto una pagina di copertina.</a:t>
            </a:r>
          </a:p>
          <a:p>
            <a:r>
              <a:rPr lang="it-IT" dirty="0" smtClean="0"/>
              <a:t>Leggera </a:t>
            </a:r>
            <a:r>
              <a:rPr lang="it-IT" dirty="0" err="1" smtClean="0"/>
              <a:t>intro</a:t>
            </a:r>
            <a:r>
              <a:rPr lang="it-IT" dirty="0" smtClean="0"/>
              <a:t> solo musicale per consentire la lettura della slide con le info. Facciamole uscire con animazione.</a:t>
            </a:r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="" xmlns:a16="http://schemas.microsoft.com/office/drawing/2014/main" id="{6AE2EE71-2A04-4185-88EE-F7968E51B583}"/>
              </a:ext>
            </a:extLst>
          </p:cNvPr>
          <p:cNvSpPr txBox="1"/>
          <p:nvPr/>
        </p:nvSpPr>
        <p:spPr>
          <a:xfrm>
            <a:off x="747215" y="62759"/>
            <a:ext cx="336758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Benvenuto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15" name="CasellaDiTesto 14">
            <a:extLst>
              <a:ext uri="{FF2B5EF4-FFF2-40B4-BE49-F238E27FC236}">
                <a16:creationId xmlns="" xmlns:a16="http://schemas.microsoft.com/office/drawing/2014/main" id="{4BB4861E-C818-46D0-844A-3B78C1D3C07B}"/>
              </a:ext>
            </a:extLst>
          </p:cNvPr>
          <p:cNvSpPr txBox="1"/>
          <p:nvPr/>
        </p:nvSpPr>
        <p:spPr>
          <a:xfrm>
            <a:off x="8799616" y="59188"/>
            <a:ext cx="2166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26" name="Rectangle 4">
            <a:extLst>
              <a:ext uri="{FF2B5EF4-FFF2-40B4-BE49-F238E27FC236}">
                <a16:creationId xmlns="" xmlns:a16="http://schemas.microsoft.com/office/drawing/2014/main" id="{6F92717E-7CDE-4CCC-A194-5CC8A5A8F348}"/>
              </a:ext>
            </a:extLst>
          </p:cNvPr>
          <p:cNvSpPr/>
          <p:nvPr/>
        </p:nvSpPr>
        <p:spPr>
          <a:xfrm>
            <a:off x="1" y="786064"/>
            <a:ext cx="9144000" cy="41388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it-IT" sz="2000" dirty="0" smtClean="0">
              <a:solidFill>
                <a:schemeClr val="tx1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ctr"/>
            <a:endParaRPr lang="it-IT" sz="2000" dirty="0" smtClean="0">
              <a:solidFill>
                <a:schemeClr val="tx1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ctr"/>
            <a:endParaRPr lang="it-IT" sz="2000" dirty="0" smtClean="0">
              <a:solidFill>
                <a:schemeClr val="tx1"/>
              </a:solidFill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algn="ctr"/>
            <a:r>
              <a:rPr lang="it-IT" sz="2000" dirty="0" smtClean="0">
                <a:solidFill>
                  <a:schemeClr val="tx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Benvenuto nel corso online</a:t>
            </a:r>
          </a:p>
          <a:p>
            <a:pPr algn="ctr"/>
            <a:r>
              <a:rPr lang="it-IT" sz="1600" dirty="0" smtClean="0">
                <a:solidFill>
                  <a:schemeClr val="tx1"/>
                </a:solidFill>
                <a:latin typeface="Gisha" pitchFamily="34" charset="-79"/>
                <a:cs typeface="Gisha" pitchFamily="34" charset="-79"/>
              </a:rPr>
              <a:t> </a:t>
            </a:r>
            <a:r>
              <a:rPr lang="it-IT" sz="2000" b="1" dirty="0" smtClean="0">
                <a:solidFill>
                  <a:schemeClr val="tx1"/>
                </a:solidFill>
                <a:latin typeface="Gisha" pitchFamily="34" charset="-79"/>
                <a:cs typeface="Gisha" pitchFamily="34" charset="-79"/>
              </a:rPr>
              <a:t>La gestione di portafoglio e la valutazione di adeguatezza</a:t>
            </a:r>
          </a:p>
          <a:p>
            <a:pPr algn="ctr"/>
            <a:endParaRPr lang="it-IT" sz="2000" dirty="0" smtClean="0">
              <a:solidFill>
                <a:schemeClr val="tx1"/>
              </a:solidFill>
              <a:latin typeface="Gisha" pitchFamily="34" charset="-79"/>
              <a:cs typeface="Gisha" pitchFamily="34" charset="-79"/>
            </a:endParaRPr>
          </a:p>
          <a:p>
            <a:pPr algn="ctr"/>
            <a:endParaRPr lang="it-IT" sz="2000" dirty="0" smtClean="0">
              <a:solidFill>
                <a:schemeClr val="tx1"/>
              </a:solidFill>
              <a:latin typeface="Gisha" pitchFamily="34" charset="-79"/>
              <a:cs typeface="Gisha" pitchFamily="34" charset="-79"/>
            </a:endParaRPr>
          </a:p>
          <a:p>
            <a:pPr algn="ctr"/>
            <a:r>
              <a:rPr lang="it-IT" sz="2000" dirty="0" smtClean="0">
                <a:solidFill>
                  <a:schemeClr val="tx1"/>
                </a:solidFill>
                <a:latin typeface="Gisha" pitchFamily="34" charset="-79"/>
                <a:cs typeface="Gisha" pitchFamily="34" charset="-79"/>
              </a:rPr>
              <a:t>Docente</a:t>
            </a:r>
          </a:p>
          <a:p>
            <a:pPr algn="ctr">
              <a:spcBef>
                <a:spcPct val="0"/>
              </a:spcBef>
              <a:defRPr/>
            </a:pPr>
            <a:r>
              <a:rPr lang="it-IT" sz="2000" dirty="0" smtClean="0">
                <a:solidFill>
                  <a:schemeClr val="tx1"/>
                </a:solidFill>
              </a:rPr>
              <a:t>prof. Francesco Mazzini</a:t>
            </a:r>
          </a:p>
          <a:p>
            <a:pPr algn="ctr">
              <a:spcBef>
                <a:spcPct val="0"/>
              </a:spcBef>
              <a:defRPr/>
            </a:pPr>
            <a:endParaRPr lang="it-IT" sz="2000" dirty="0" smtClean="0">
              <a:solidFill>
                <a:schemeClr val="tx1"/>
              </a:solidFill>
              <a:latin typeface="Gisha" pitchFamily="34" charset="-79"/>
              <a:cs typeface="Gisha" pitchFamily="34" charset="-79"/>
            </a:endParaRPr>
          </a:p>
          <a:p>
            <a:pPr algn="ctr">
              <a:spcBef>
                <a:spcPct val="0"/>
              </a:spcBef>
              <a:defRPr/>
            </a:pPr>
            <a:r>
              <a:rPr lang="it-IT" sz="2000" dirty="0" smtClean="0">
                <a:solidFill>
                  <a:schemeClr val="tx1"/>
                </a:solidFill>
                <a:latin typeface="Gisha" pitchFamily="34" charset="-79"/>
                <a:cs typeface="Gisha" pitchFamily="34" charset="-79"/>
              </a:rPr>
              <a:t>Durata</a:t>
            </a:r>
          </a:p>
          <a:p>
            <a:pPr algn="ctr">
              <a:spcBef>
                <a:spcPct val="0"/>
              </a:spcBef>
              <a:defRPr/>
            </a:pPr>
            <a:r>
              <a:rPr lang="it-IT" sz="2000" dirty="0" smtClean="0">
                <a:solidFill>
                  <a:schemeClr val="tx1"/>
                </a:solidFill>
                <a:latin typeface="Gisha" pitchFamily="34" charset="-79"/>
                <a:cs typeface="Gisha" pitchFamily="34" charset="-79"/>
              </a:rPr>
              <a:t>5 ore</a:t>
            </a:r>
          </a:p>
          <a:p>
            <a:pPr lvl="0" algn="ctr" defTabSz="914400" fontAlgn="base">
              <a:spcBef>
                <a:spcPct val="0"/>
              </a:spcBef>
              <a:spcAft>
                <a:spcPct val="0"/>
              </a:spcAft>
            </a:pPr>
            <a:endParaRPr lang="it-IT" sz="1600" dirty="0" smtClean="0">
              <a:solidFill>
                <a:schemeClr val="tx1"/>
              </a:solidFill>
              <a:latin typeface="Gisha" pitchFamily="34" charset="-79"/>
              <a:cs typeface="Gisha" pitchFamily="34" charset="-79"/>
            </a:endParaRPr>
          </a:p>
          <a:p>
            <a:pPr lvl="0" algn="ctr" defTabSz="914400" fontAlgn="base">
              <a:spcBef>
                <a:spcPct val="0"/>
              </a:spcBef>
              <a:spcAft>
                <a:spcPct val="0"/>
              </a:spcAft>
            </a:pPr>
            <a:endParaRPr lang="it-IT" sz="1600" dirty="0" smtClean="0">
              <a:solidFill>
                <a:schemeClr val="tx1"/>
              </a:solidFill>
              <a:latin typeface="Gisha" pitchFamily="34" charset="-79"/>
              <a:cs typeface="Gisha" pitchFamily="34" charset="-79"/>
            </a:endParaRPr>
          </a:p>
          <a:p>
            <a:pPr lvl="0" algn="ctr" defTabSz="914400" fontAlgn="base">
              <a:spcBef>
                <a:spcPct val="0"/>
              </a:spcBef>
              <a:spcAft>
                <a:spcPct val="0"/>
              </a:spcAft>
            </a:pPr>
            <a:endParaRPr lang="it-IT" sz="1600" dirty="0">
              <a:solidFill>
                <a:schemeClr val="tx1"/>
              </a:solidFill>
              <a:latin typeface="Gisha" pitchFamily="34" charset="-79"/>
              <a:cs typeface="Gisha" pitchFamily="34" charset="-79"/>
            </a:endParaRPr>
          </a:p>
        </p:txBody>
      </p:sp>
      <p:sp>
        <p:nvSpPr>
          <p:cNvPr id="13" name="Ovale 12">
            <a:extLst>
              <a:ext uri="{FF2B5EF4-FFF2-40B4-BE49-F238E27FC236}">
                <a16:creationId xmlns="" xmlns:a16="http://schemas.microsoft.com/office/drawing/2014/main" id="{41497AE1-E361-4B96-8562-528C92402E9F}"/>
              </a:ext>
            </a:extLst>
          </p:cNvPr>
          <p:cNvSpPr/>
          <p:nvPr/>
        </p:nvSpPr>
        <p:spPr>
          <a:xfrm>
            <a:off x="1890302" y="667973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14" name="Ovale 13">
            <a:extLst>
              <a:ext uri="{FF2B5EF4-FFF2-40B4-BE49-F238E27FC236}">
                <a16:creationId xmlns="" xmlns:a16="http://schemas.microsoft.com/office/drawing/2014/main" id="{41497AE1-E361-4B96-8562-528C92402E9F}"/>
              </a:ext>
            </a:extLst>
          </p:cNvPr>
          <p:cNvSpPr/>
          <p:nvPr/>
        </p:nvSpPr>
        <p:spPr>
          <a:xfrm>
            <a:off x="2572092" y="2392499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  <p:sp>
        <p:nvSpPr>
          <p:cNvPr id="16" name="Ovale 15">
            <a:extLst>
              <a:ext uri="{FF2B5EF4-FFF2-40B4-BE49-F238E27FC236}">
                <a16:creationId xmlns="" xmlns:a16="http://schemas.microsoft.com/office/drawing/2014/main" id="{41497AE1-E361-4B96-8562-528C92402E9F}"/>
              </a:ext>
            </a:extLst>
          </p:cNvPr>
          <p:cNvSpPr/>
          <p:nvPr/>
        </p:nvSpPr>
        <p:spPr>
          <a:xfrm>
            <a:off x="3430344" y="4117025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3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1474173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514" name="Picture 2" descr="Art, Attachment, Background, Boat, Child, Craft, Design"/>
          <p:cNvPicPr>
            <a:picLocks noChangeAspect="1" noChangeArrowheads="1"/>
          </p:cNvPicPr>
          <p:nvPr/>
        </p:nvPicPr>
        <p:blipFill>
          <a:blip r:embed="rId4" cstate="print"/>
          <a:srcRect t="9515" b="21191"/>
          <a:stretch>
            <a:fillRect/>
          </a:stretch>
        </p:blipFill>
        <p:spPr bwMode="auto">
          <a:xfrm>
            <a:off x="0" y="512956"/>
            <a:ext cx="9144000" cy="3546088"/>
          </a:xfrm>
          <a:prstGeom prst="rect">
            <a:avLst/>
          </a:prstGeom>
          <a:noFill/>
        </p:spPr>
      </p:pic>
      <p:grpSp>
        <p:nvGrpSpPr>
          <p:cNvPr id="2" name="Gruppo 27"/>
          <p:cNvGrpSpPr/>
          <p:nvPr/>
        </p:nvGrpSpPr>
        <p:grpSpPr>
          <a:xfrm>
            <a:off x="1" y="0"/>
            <a:ext cx="9143999" cy="516988"/>
            <a:chOff x="0" y="0"/>
            <a:chExt cx="12191999" cy="689317"/>
          </a:xfrm>
        </p:grpSpPr>
        <p:sp>
          <p:nvSpPr>
            <p:cNvPr id="29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470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" name="Connettore 1 29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CasellaDiTesto 23">
            <a:extLst>
              <a:ext uri="{FF2B5EF4-FFF2-40B4-BE49-F238E27FC236}">
                <a16:creationId xmlns="" xmlns:a16="http://schemas.microsoft.com/office/drawing/2014/main" id="{934FA3BC-888F-45E3-AD4A-72DFC9D800CF}"/>
              </a:ext>
            </a:extLst>
          </p:cNvPr>
          <p:cNvSpPr txBox="1"/>
          <p:nvPr/>
        </p:nvSpPr>
        <p:spPr>
          <a:xfrm>
            <a:off x="747214" y="62759"/>
            <a:ext cx="6596561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La nullità del contratto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="" xmlns:a16="http://schemas.microsoft.com/office/drawing/2014/main" id="{80469FC8-B5D6-4BBE-85C4-42D5E7986638}"/>
              </a:ext>
            </a:extLst>
          </p:cNvPr>
          <p:cNvSpPr txBox="1"/>
          <p:nvPr/>
        </p:nvSpPr>
        <p:spPr>
          <a:xfrm>
            <a:off x="8297840" y="59188"/>
            <a:ext cx="7184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19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7" name="Rettangolo 26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https://pixabay.com/en/art-attachment-background-boat-89198/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3" name="Rettangolo 32"/>
          <p:cNvSpPr/>
          <p:nvPr/>
        </p:nvSpPr>
        <p:spPr>
          <a:xfrm>
            <a:off x="0" y="4277177"/>
            <a:ext cx="914400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Sono 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nulli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i patti contrari alle disposizioni sopra ricordate; la nullità può essere fatta valere solo dal cliente (art. 24, comma 2, </a:t>
            </a:r>
            <a:r>
              <a:rPr lang="it-IT" alt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Tuf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).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0" y="3991303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  <p:sp>
        <p:nvSpPr>
          <p:cNvPr id="20" name="Ovale 19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726831" y="1482565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1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741328008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82" name="Picture 6" descr="Compass, Antque, Art"/>
          <p:cNvPicPr>
            <a:picLocks noChangeAspect="1" noChangeArrowheads="1"/>
          </p:cNvPicPr>
          <p:nvPr/>
        </p:nvPicPr>
        <p:blipFill>
          <a:blip r:embed="rId4" cstate="print"/>
          <a:srcRect t="45625" b="6017"/>
          <a:stretch>
            <a:fillRect/>
          </a:stretch>
        </p:blipFill>
        <p:spPr bwMode="auto">
          <a:xfrm>
            <a:off x="0" y="518616"/>
            <a:ext cx="9144000" cy="2947917"/>
          </a:xfrm>
          <a:prstGeom prst="rect">
            <a:avLst/>
          </a:prstGeom>
          <a:noFill/>
        </p:spPr>
      </p:pic>
      <p:grpSp>
        <p:nvGrpSpPr>
          <p:cNvPr id="28" name="Gruppo 27"/>
          <p:cNvGrpSpPr/>
          <p:nvPr/>
        </p:nvGrpSpPr>
        <p:grpSpPr>
          <a:xfrm>
            <a:off x="1" y="0"/>
            <a:ext cx="9143999" cy="516988"/>
            <a:chOff x="0" y="0"/>
            <a:chExt cx="12191999" cy="689317"/>
          </a:xfrm>
        </p:grpSpPr>
        <p:sp>
          <p:nvSpPr>
            <p:cNvPr id="29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470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" name="Connettore 1 29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CasellaDiTesto 23">
            <a:extLst>
              <a:ext uri="{FF2B5EF4-FFF2-40B4-BE49-F238E27FC236}">
                <a16:creationId xmlns="" xmlns:a16="http://schemas.microsoft.com/office/drawing/2014/main" id="{934FA3BC-888F-45E3-AD4A-72DFC9D800CF}"/>
              </a:ext>
            </a:extLst>
          </p:cNvPr>
          <p:cNvSpPr txBox="1"/>
          <p:nvPr/>
        </p:nvSpPr>
        <p:spPr>
          <a:xfrm>
            <a:off x="747214" y="62759"/>
            <a:ext cx="6596561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Gestione di portafoglio secondo </a:t>
            </a:r>
            <a:r>
              <a:rPr lang="it-IT" sz="1800" b="1" dirty="0" err="1" smtClean="0">
                <a:solidFill>
                  <a:schemeClr val="bg1"/>
                </a:solidFill>
                <a:latin typeface="Corbel" panose="020B0503020204020204" pitchFamily="34" charset="0"/>
              </a:rPr>
              <a:t>MiFID</a:t>
            </a:r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 2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="" xmlns:a16="http://schemas.microsoft.com/office/drawing/2014/main" id="{80469FC8-B5D6-4BBE-85C4-42D5E7986638}"/>
              </a:ext>
            </a:extLst>
          </p:cNvPr>
          <p:cNvSpPr txBox="1"/>
          <p:nvPr/>
        </p:nvSpPr>
        <p:spPr>
          <a:xfrm>
            <a:off x="8799616" y="59188"/>
            <a:ext cx="2166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2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7" name="Rettangolo 26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  <a:hlinkClick r:id="rId5"/>
              </a:rPr>
              <a:t>https://pixabay.com/en/compass-antque-art-2522415/ </a:t>
            </a:r>
            <a:endParaRPr 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r>
              <a:rPr 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Monomediale</a:t>
            </a:r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pagine non temporizzate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344252" y="585750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33" name="Rettangolo 32"/>
          <p:cNvSpPr/>
          <p:nvPr/>
        </p:nvSpPr>
        <p:spPr>
          <a:xfrm>
            <a:off x="0" y="3755584"/>
            <a:ext cx="9144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La 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direttiva 2014/65/UE 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relativa ai mercati degli strumenti finanziari (Market in Financial </a:t>
            </a:r>
            <a:r>
              <a:rPr lang="it-IT" alt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Instruments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</a:t>
            </a:r>
            <a:r>
              <a:rPr lang="it-IT" alt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Directive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, di seguito anche </a:t>
            </a:r>
            <a:r>
              <a:rPr lang="it-IT" altLang="it-IT" b="1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MiFID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 2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) elenca (nella sezione A dell'allegato 1) la 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gestione del portafoglio 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fra i 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servizi e le attività d'investimento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e all'articolo 4, par. 1, n. 8 definisce tale servizio come la "</a:t>
            </a:r>
            <a:r>
              <a:rPr lang="it-IT" altLang="it-IT" i="1" dirty="0" smtClean="0">
                <a:latin typeface="Gisha" panose="020B0502040204020203" pitchFamily="34" charset="-79"/>
                <a:cs typeface="Gisha" panose="020B0502040204020203" pitchFamily="34" charset="-79"/>
              </a:rPr>
              <a:t>gestione, su base discrezionale e individualizzata, di portafogli di investimento nell’ambito di un mandato conferito dai clienti, qualora tali portafogli includano uno o più strumenti finanziari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".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0" y="3604442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741328008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34" name="Picture 2" descr="Lighthouse, Navigation, Beacon, Tower, Coast, Shore"/>
          <p:cNvPicPr>
            <a:picLocks noChangeAspect="1" noChangeArrowheads="1"/>
          </p:cNvPicPr>
          <p:nvPr/>
        </p:nvPicPr>
        <p:blipFill>
          <a:blip r:embed="rId4" cstate="print"/>
          <a:srcRect t="8745" b="38574"/>
          <a:stretch>
            <a:fillRect/>
          </a:stretch>
        </p:blipFill>
        <p:spPr bwMode="auto">
          <a:xfrm>
            <a:off x="0" y="518615"/>
            <a:ext cx="9144000" cy="3166281"/>
          </a:xfrm>
          <a:prstGeom prst="rect">
            <a:avLst/>
          </a:prstGeom>
          <a:noFill/>
        </p:spPr>
      </p:pic>
      <p:grpSp>
        <p:nvGrpSpPr>
          <p:cNvPr id="2" name="Gruppo 27"/>
          <p:cNvGrpSpPr/>
          <p:nvPr/>
        </p:nvGrpSpPr>
        <p:grpSpPr>
          <a:xfrm>
            <a:off x="1" y="0"/>
            <a:ext cx="9143999" cy="516988"/>
            <a:chOff x="0" y="0"/>
            <a:chExt cx="12191999" cy="689317"/>
          </a:xfrm>
        </p:grpSpPr>
        <p:sp>
          <p:nvSpPr>
            <p:cNvPr id="29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470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0" name="Connettore 1 29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CasellaDiTesto 23">
            <a:extLst>
              <a:ext uri="{FF2B5EF4-FFF2-40B4-BE49-F238E27FC236}">
                <a16:creationId xmlns="" xmlns:a16="http://schemas.microsoft.com/office/drawing/2014/main" id="{934FA3BC-888F-45E3-AD4A-72DFC9D800CF}"/>
              </a:ext>
            </a:extLst>
          </p:cNvPr>
          <p:cNvSpPr txBox="1"/>
          <p:nvPr/>
        </p:nvSpPr>
        <p:spPr>
          <a:xfrm>
            <a:off x="747214" y="62759"/>
            <a:ext cx="6596561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Gestione di portafoglio secondo il TUF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25" name="CasellaDiTesto 24">
            <a:extLst>
              <a:ext uri="{FF2B5EF4-FFF2-40B4-BE49-F238E27FC236}">
                <a16:creationId xmlns="" xmlns:a16="http://schemas.microsoft.com/office/drawing/2014/main" id="{80469FC8-B5D6-4BBE-85C4-42D5E7986638}"/>
              </a:ext>
            </a:extLst>
          </p:cNvPr>
          <p:cNvSpPr txBox="1"/>
          <p:nvPr/>
        </p:nvSpPr>
        <p:spPr>
          <a:xfrm>
            <a:off x="8799616" y="59188"/>
            <a:ext cx="2166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3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7" name="Rettangolo 26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  <a:hlinkClick r:id="rId5"/>
              </a:rPr>
              <a:t>https://pixabay.com/en/compass-antque-art-2522415/ </a:t>
            </a:r>
            <a:endParaRPr 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r>
              <a:rPr 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Monomediale</a:t>
            </a:r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pagine non temporizzate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8" name="Ovale 37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344252" y="585750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33" name="Rettangolo 32"/>
          <p:cNvSpPr/>
          <p:nvPr/>
        </p:nvSpPr>
        <p:spPr>
          <a:xfrm>
            <a:off x="0" y="3878416"/>
            <a:ext cx="91440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Analogamente, l'art. 1, comma 5, lettera d), del 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d.lgs. n. 58 del 1998 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(Testo unico delle disposizioni in materia di intermediazione finanziaria, di seguito anche </a:t>
            </a:r>
            <a:r>
              <a:rPr lang="it-IT" altLang="it-IT" b="1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Tuf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) elenca tale servizio 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tra i servizi ed attività di investimento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, definendolo (art. 1, comma 5 - </a:t>
            </a:r>
            <a:r>
              <a:rPr lang="it-IT" alt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quinquies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) quale "</a:t>
            </a:r>
            <a:r>
              <a:rPr lang="it-IT" altLang="it-IT" i="1" dirty="0" smtClean="0">
                <a:latin typeface="Gisha" panose="020B0502040204020203" pitchFamily="34" charset="-79"/>
                <a:cs typeface="Gisha" panose="020B0502040204020203" pitchFamily="34" charset="-79"/>
              </a:rPr>
              <a:t>la gestione, su base discrezionale e individualizzata, di portafogli di investimento che includono uno o più strumenti finanziari e nell’ambito di un mandato conferito dai clienti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".</a:t>
            </a:r>
          </a:p>
        </p:txBody>
      </p:sp>
      <p:sp>
        <p:nvSpPr>
          <p:cNvPr id="36" name="Ovale 35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0" y="3508908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74132800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082" name="Picture 2" descr="Singapore, Sky, Blue, Building, Financial District"/>
          <p:cNvPicPr>
            <a:picLocks noChangeAspect="1" noChangeArrowheads="1"/>
          </p:cNvPicPr>
          <p:nvPr/>
        </p:nvPicPr>
        <p:blipFill>
          <a:blip r:embed="rId4" cstate="print"/>
          <a:srcRect t="51791"/>
          <a:stretch>
            <a:fillRect/>
          </a:stretch>
        </p:blipFill>
        <p:spPr bwMode="auto">
          <a:xfrm>
            <a:off x="0" y="464024"/>
            <a:ext cx="9144000" cy="2938818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0" y="3365695"/>
            <a:ext cx="3044952" cy="1777805"/>
          </a:xfrm>
          <a:prstGeom prst="rect">
            <a:avLst/>
          </a:prstGeom>
          <a:solidFill>
            <a:srgbClr val="E5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2"/>
          <p:cNvGrpSpPr/>
          <p:nvPr/>
        </p:nvGrpSpPr>
        <p:grpSpPr>
          <a:xfrm>
            <a:off x="3046076" y="3365695"/>
            <a:ext cx="3062121" cy="1777805"/>
            <a:chOff x="4061430" y="4487594"/>
            <a:chExt cx="4082826" cy="2370406"/>
          </a:xfrm>
          <a:solidFill>
            <a:schemeClr val="bg1"/>
          </a:solidFill>
        </p:grpSpPr>
        <p:sp>
          <p:nvSpPr>
            <p:cNvPr id="4" name="Rectangle 3"/>
            <p:cNvSpPr/>
            <p:nvPr/>
          </p:nvSpPr>
          <p:spPr>
            <a:xfrm>
              <a:off x="4084320" y="4487594"/>
              <a:ext cx="4059936" cy="23704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hlinkClick r:id="" action="ppaction://noaction"/>
            </p:cNvPr>
            <p:cNvSpPr txBox="1"/>
            <p:nvPr/>
          </p:nvSpPr>
          <p:spPr>
            <a:xfrm>
              <a:off x="4061430" y="4748046"/>
              <a:ext cx="4064624" cy="1846659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lvl="1">
                <a:buFont typeface="Wingdings" pitchFamily="2" charset="2"/>
                <a:buChar char="ü"/>
              </a:pPr>
              <a:endParaRPr lang="it-IT" b="1" dirty="0" smtClean="0"/>
            </a:p>
            <a:p>
              <a:pPr lvl="1">
                <a:buFont typeface="Wingdings" pitchFamily="2" charset="2"/>
                <a:buChar char="ü"/>
              </a:pP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Le banche  UE , le banche e le imprese di investimento di paesi terzi</a:t>
              </a:r>
            </a:p>
            <a:p>
              <a:pPr lvl="1">
                <a:buFont typeface="Wingdings" pitchFamily="2" charset="2"/>
                <a:buChar char="ü"/>
              </a:pPr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lvl="1">
                <a:buFont typeface="Wingdings" pitchFamily="2" charset="2"/>
                <a:buChar char="ü"/>
              </a:pP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Gli agenti di cambio</a:t>
              </a:r>
            </a:p>
          </p:txBody>
        </p:sp>
      </p:grpSp>
      <p:sp>
        <p:nvSpPr>
          <p:cNvPr id="5" name="Rectangle 4"/>
          <p:cNvSpPr/>
          <p:nvPr/>
        </p:nvSpPr>
        <p:spPr>
          <a:xfrm>
            <a:off x="6125952" y="3365695"/>
            <a:ext cx="3044952" cy="1777805"/>
          </a:xfrm>
          <a:prstGeom prst="rect">
            <a:avLst/>
          </a:prstGeom>
          <a:solidFill>
            <a:srgbClr val="E5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uppo 27"/>
          <p:cNvGrpSpPr/>
          <p:nvPr/>
        </p:nvGrpSpPr>
        <p:grpSpPr>
          <a:xfrm>
            <a:off x="1" y="0"/>
            <a:ext cx="9143999" cy="516988"/>
            <a:chOff x="0" y="0"/>
            <a:chExt cx="12191999" cy="689317"/>
          </a:xfrm>
        </p:grpSpPr>
        <p:sp>
          <p:nvSpPr>
            <p:cNvPr id="29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Connettore 1 29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CasellaDiTesto 20">
            <a:extLst>
              <a:ext uri="{FF2B5EF4-FFF2-40B4-BE49-F238E27FC236}">
                <a16:creationId xmlns="" xmlns:a16="http://schemas.microsoft.com/office/drawing/2014/main" id="{B979508F-5AAD-4857-9EB3-DE29AFA7C2F6}"/>
              </a:ext>
            </a:extLst>
          </p:cNvPr>
          <p:cNvSpPr txBox="1"/>
          <p:nvPr/>
        </p:nvSpPr>
        <p:spPr>
          <a:xfrm>
            <a:off x="510990" y="62759"/>
            <a:ext cx="8280313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I soggetti autorizzati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22" name="CasellaDiTesto 21">
            <a:extLst>
              <a:ext uri="{FF2B5EF4-FFF2-40B4-BE49-F238E27FC236}">
                <a16:creationId xmlns="" xmlns:a16="http://schemas.microsoft.com/office/drawing/2014/main" id="{0523C5C6-AF2C-477F-8FE5-CFE7C66D5EF3}"/>
              </a:ext>
            </a:extLst>
          </p:cNvPr>
          <p:cNvSpPr txBox="1"/>
          <p:nvPr/>
        </p:nvSpPr>
        <p:spPr>
          <a:xfrm>
            <a:off x="8635396" y="59188"/>
            <a:ext cx="380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4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3" name="Ovale 22">
            <a:extLst>
              <a:ext uri="{FF2B5EF4-FFF2-40B4-BE49-F238E27FC236}">
                <a16:creationId xmlns="" xmlns:a16="http://schemas.microsoft.com/office/drawing/2014/main" id="{8C765D8B-8C39-421F-B268-0D7DE83E54CE}"/>
              </a:ext>
            </a:extLst>
          </p:cNvPr>
          <p:cNvSpPr/>
          <p:nvPr/>
        </p:nvSpPr>
        <p:spPr>
          <a:xfrm>
            <a:off x="20894" y="3827574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  <p:sp>
        <p:nvSpPr>
          <p:cNvPr id="24" name="Ovale 23">
            <a:extLst>
              <a:ext uri="{FF2B5EF4-FFF2-40B4-BE49-F238E27FC236}">
                <a16:creationId xmlns="" xmlns:a16="http://schemas.microsoft.com/office/drawing/2014/main" id="{5CC97682-0C16-4668-9A19-A5014889A2EC}"/>
              </a:ext>
            </a:extLst>
          </p:cNvPr>
          <p:cNvSpPr/>
          <p:nvPr/>
        </p:nvSpPr>
        <p:spPr>
          <a:xfrm>
            <a:off x="6122990" y="3859885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4</a:t>
            </a:r>
            <a:endParaRPr lang="it-IT" sz="1400" dirty="0"/>
          </a:p>
        </p:txBody>
      </p:sp>
      <p:sp>
        <p:nvSpPr>
          <p:cNvPr id="33" name="TextBox 10">
            <a:hlinkClick r:id="" action="ppaction://noaction"/>
            <a:extLst>
              <a:ext uri="{FF2B5EF4-FFF2-40B4-BE49-F238E27FC236}">
                <a16:creationId xmlns="" xmlns:a16="http://schemas.microsoft.com/office/drawing/2014/main" id="{D19CDF35-0AE2-4D49-A104-4830EB5AE5DA}"/>
              </a:ext>
            </a:extLst>
          </p:cNvPr>
          <p:cNvSpPr txBox="1"/>
          <p:nvPr/>
        </p:nvSpPr>
        <p:spPr>
          <a:xfrm>
            <a:off x="246186" y="3833808"/>
            <a:ext cx="263671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buFont typeface="Wingdings" pitchFamily="2" charset="2"/>
              <a:buChar char="ü"/>
            </a:pP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Le imprese di investimento UE e le SIM</a:t>
            </a:r>
          </a:p>
          <a:p>
            <a:pPr lvl="1">
              <a:buFont typeface="Wingdings" pitchFamily="2" charset="2"/>
              <a:buChar char="ü"/>
            </a:pPr>
            <a:endParaRPr lang="it-IT" alt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lvl="1">
              <a:buFont typeface="Wingdings" pitchFamily="2" charset="2"/>
              <a:buChar char="ü"/>
            </a:pP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Le banche italiane</a:t>
            </a:r>
          </a:p>
        </p:txBody>
      </p:sp>
      <p:sp>
        <p:nvSpPr>
          <p:cNvPr id="34" name="TextBox 10">
            <a:hlinkClick r:id="" action="ppaction://noaction"/>
            <a:extLst>
              <a:ext uri="{FF2B5EF4-FFF2-40B4-BE49-F238E27FC236}">
                <a16:creationId xmlns="" xmlns:a16="http://schemas.microsoft.com/office/drawing/2014/main" id="{29FB1A4C-A46F-48AA-9319-F487A6883FE8}"/>
              </a:ext>
            </a:extLst>
          </p:cNvPr>
          <p:cNvSpPr txBox="1"/>
          <p:nvPr/>
        </p:nvSpPr>
        <p:spPr>
          <a:xfrm>
            <a:off x="6101862" y="3577115"/>
            <a:ext cx="3042138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buFont typeface="Wingdings" pitchFamily="2" charset="2"/>
              <a:buChar char="ü"/>
            </a:pPr>
            <a:endParaRPr lang="it-IT" b="1" dirty="0" smtClean="0"/>
          </a:p>
          <a:p>
            <a:pPr lvl="1">
              <a:buFont typeface="Wingdings" pitchFamily="2" charset="2"/>
              <a:buChar char="ü"/>
            </a:pP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Le società di gestione del risparmio</a:t>
            </a:r>
          </a:p>
          <a:p>
            <a:pPr lvl="1">
              <a:buFont typeface="Wingdings" pitchFamily="2" charset="2"/>
              <a:buChar char="ü"/>
            </a:pPr>
            <a:endParaRPr lang="it-IT" alt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pPr lvl="1">
              <a:buFont typeface="Wingdings" pitchFamily="2" charset="2"/>
              <a:buChar char="ü"/>
            </a:pP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Le società di gestione UE</a:t>
            </a:r>
          </a:p>
        </p:txBody>
      </p:sp>
      <p:sp>
        <p:nvSpPr>
          <p:cNvPr id="37" name="Ovale 36">
            <a:extLst>
              <a:ext uri="{FF2B5EF4-FFF2-40B4-BE49-F238E27FC236}">
                <a16:creationId xmlns="" xmlns:a16="http://schemas.microsoft.com/office/drawing/2014/main" id="{4BEE97D6-7262-4093-AAB1-23B2A0E2F49B}"/>
              </a:ext>
            </a:extLst>
          </p:cNvPr>
          <p:cNvSpPr/>
          <p:nvPr/>
        </p:nvSpPr>
        <p:spPr>
          <a:xfrm>
            <a:off x="3120786" y="4136483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3</a:t>
            </a:r>
            <a:endParaRPr lang="it-IT" sz="1400" dirty="0"/>
          </a:p>
        </p:txBody>
      </p:sp>
      <p:sp>
        <p:nvSpPr>
          <p:cNvPr id="25" name="Rettangolo 24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  <a:hlinkClick r:id="rId5"/>
              </a:rPr>
              <a:t>https://pixabay.com/en/singapore-sky-blue-building-3184798/</a:t>
            </a:r>
            <a:endParaRPr lang="it-IT" dirty="0" smtClean="0">
              <a:latin typeface="Gisha" panose="020B0502040204020203" pitchFamily="34" charset="-79"/>
              <a:cs typeface="Gisha" panose="020B0502040204020203" pitchFamily="34" charset="-79"/>
            </a:endParaRPr>
          </a:p>
          <a:p>
            <a:r>
              <a:rPr 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Monomediale</a:t>
            </a:r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pagine non temporizzate</a:t>
            </a:r>
          </a:p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28" name="Ovale 27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332620" y="747575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35" name="Ovale 34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422819" y="2137460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1</a:t>
            </a:r>
            <a:endParaRPr lang="it-IT" sz="1400" dirty="0"/>
          </a:p>
        </p:txBody>
      </p:sp>
      <p:sp>
        <p:nvSpPr>
          <p:cNvPr id="27" name="Rettangolo 26"/>
          <p:cNvSpPr/>
          <p:nvPr/>
        </p:nvSpPr>
        <p:spPr>
          <a:xfrm>
            <a:off x="1" y="2453006"/>
            <a:ext cx="3323492" cy="562709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altLang="it-IT" sz="1600" b="1" dirty="0" smtClean="0">
                <a:solidFill>
                  <a:schemeClr val="bg1"/>
                </a:solidFill>
                <a:latin typeface="Gisha" panose="020B0502040204020203" pitchFamily="34" charset="-79"/>
                <a:cs typeface="Gisha" panose="020B0502040204020203" pitchFamily="34" charset="-79"/>
              </a:rPr>
              <a:t>Chi può esercitare l’attività:</a:t>
            </a:r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690861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130" name="Picture 2" descr="Gambling, Chance, Luck, Dice, Risk, Dominoes, Shiny"/>
          <p:cNvPicPr>
            <a:picLocks noChangeAspect="1" noChangeArrowheads="1"/>
          </p:cNvPicPr>
          <p:nvPr/>
        </p:nvPicPr>
        <p:blipFill>
          <a:blip r:embed="rId4" cstate="print"/>
          <a:srcRect l="3265" r="47959"/>
          <a:stretch>
            <a:fillRect/>
          </a:stretch>
        </p:blipFill>
        <p:spPr bwMode="auto">
          <a:xfrm>
            <a:off x="0" y="476249"/>
            <a:ext cx="3414713" cy="4667251"/>
          </a:xfrm>
          <a:prstGeom prst="rect">
            <a:avLst/>
          </a:prstGeom>
          <a:noFill/>
        </p:spPr>
      </p:pic>
      <p:sp>
        <p:nvSpPr>
          <p:cNvPr id="14" name="Rectangle 13"/>
          <p:cNvSpPr/>
          <p:nvPr/>
        </p:nvSpPr>
        <p:spPr>
          <a:xfrm>
            <a:off x="3429000" y="0"/>
            <a:ext cx="2846070" cy="255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27">
            <a:extLst>
              <a:ext uri="{FF2B5EF4-FFF2-40B4-BE49-F238E27FC236}">
                <a16:creationId xmlns="" xmlns:a16="http://schemas.microsoft.com/office/drawing/2014/main" id="{DBE03A39-1384-4353-BB99-6F154DC7B642}"/>
              </a:ext>
            </a:extLst>
          </p:cNvPr>
          <p:cNvGrpSpPr/>
          <p:nvPr/>
        </p:nvGrpSpPr>
        <p:grpSpPr>
          <a:xfrm>
            <a:off x="3429001" y="56272"/>
            <a:ext cx="5714999" cy="4578788"/>
            <a:chOff x="4572000" y="0"/>
            <a:chExt cx="3794760" cy="6105050"/>
          </a:xfrm>
          <a:solidFill>
            <a:schemeClr val="bg1"/>
          </a:solidFill>
        </p:grpSpPr>
        <p:sp>
          <p:nvSpPr>
            <p:cNvPr id="63" name="Rectangle 13">
              <a:extLst>
                <a:ext uri="{FF2B5EF4-FFF2-40B4-BE49-F238E27FC236}">
                  <a16:creationId xmlns="" xmlns:a16="http://schemas.microsoft.com/office/drawing/2014/main" id="{2BDFE3A1-4839-454F-82AC-7FFEF99C480C}"/>
                </a:ext>
              </a:extLst>
            </p:cNvPr>
            <p:cNvSpPr/>
            <p:nvPr/>
          </p:nvSpPr>
          <p:spPr>
            <a:xfrm>
              <a:off x="4572000" y="0"/>
              <a:ext cx="3794760" cy="3401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18">
              <a:extLst>
                <a:ext uri="{FF2B5EF4-FFF2-40B4-BE49-F238E27FC236}">
                  <a16:creationId xmlns="" xmlns:a16="http://schemas.microsoft.com/office/drawing/2014/main" id="{9DAF13B7-69C1-4416-88CB-D5439285AF73}"/>
                </a:ext>
              </a:extLst>
            </p:cNvPr>
            <p:cNvSpPr txBox="1"/>
            <p:nvPr/>
          </p:nvSpPr>
          <p:spPr>
            <a:xfrm>
              <a:off x="4638824" y="1098552"/>
              <a:ext cx="3727936" cy="5006498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Al servizio di gestione di portafogli si applicano le seguenti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regole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(art. 24, comma 1, del </a:t>
              </a:r>
              <a:r>
                <a:rPr lang="it-IT" altLang="it-IT" dirty="0" err="1" smtClean="0">
                  <a:latin typeface="Gisha" panose="020B0502040204020203" pitchFamily="34" charset="-79"/>
                  <a:cs typeface="Gisha" panose="020B0502040204020203" pitchFamily="34" charset="-79"/>
                </a:rPr>
                <a:t>Tuf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):</a:t>
              </a:r>
            </a:p>
            <a:p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marL="685800" lvl="1" indent="-342900">
                <a:buAutoNum type="alphaLcParenR"/>
              </a:pP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il cliente può impartire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istruzioni vincolanti 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in ordine alle operazioni da compiere;</a:t>
              </a:r>
            </a:p>
            <a:p>
              <a:pPr marL="685800" lvl="1" indent="-342900">
                <a:buAutoNum type="alphaLcParenR"/>
              </a:pPr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marL="685800" lvl="1" indent="-342900">
                <a:buAutoNum type="alphaLcParenR"/>
              </a:pP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il cliente può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recedere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in ogni momento dal contratto, fermo restando il diritto di recesso del prestatore del servizio ai sensi dell’articolo 1727 del codice civile;</a:t>
              </a:r>
            </a:p>
            <a:p>
              <a:pPr marL="685800" lvl="1" indent="-342900">
                <a:buAutoNum type="alphaLcParenR"/>
              </a:pPr>
              <a:endPara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endParaRPr>
            </a:p>
            <a:p>
              <a:pPr marL="685800" lvl="1" indent="-342900">
                <a:buAutoNum type="alphaLcParenR"/>
              </a:pP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la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rappresentanza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per l’esercizio dei diritti di voto inerenti agli strumenti finanziari in gestione può essere conferita al prestatore del servizio con procura da rilasciarsi per iscritto e per singola assemblea nel rispetto dei limiti e con le modalità stabiliti con regolamento dal Ministro dell’economia e delle finanze, sentite la Banca d’Italia e la Consob.</a:t>
              </a:r>
            </a:p>
          </p:txBody>
        </p:sp>
      </p:grpSp>
      <p:grpSp>
        <p:nvGrpSpPr>
          <p:cNvPr id="4" name="Gruppo 38"/>
          <p:cNvGrpSpPr/>
          <p:nvPr/>
        </p:nvGrpSpPr>
        <p:grpSpPr>
          <a:xfrm>
            <a:off x="1270" y="-11944"/>
            <a:ext cx="9143999" cy="516988"/>
            <a:chOff x="0" y="0"/>
            <a:chExt cx="12191999" cy="689317"/>
          </a:xfrm>
        </p:grpSpPr>
        <p:sp>
          <p:nvSpPr>
            <p:cNvPr id="40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onnettore 1 40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e 34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3144977" y="624051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  <p:sp>
        <p:nvSpPr>
          <p:cNvPr id="37" name="Ovale 36">
            <a:extLst>
              <a:ext uri="{FF2B5EF4-FFF2-40B4-BE49-F238E27FC236}">
                <a16:creationId xmlns="" xmlns:a16="http://schemas.microsoft.com/office/drawing/2014/main" id="{0BBE6C40-1A43-4D0D-BFDC-F0CC7AEF254F}"/>
              </a:ext>
            </a:extLst>
          </p:cNvPr>
          <p:cNvSpPr/>
          <p:nvPr/>
        </p:nvSpPr>
        <p:spPr>
          <a:xfrm>
            <a:off x="3537114" y="1595452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3</a:t>
            </a:r>
            <a:endParaRPr lang="it-IT" sz="1400" dirty="0"/>
          </a:p>
        </p:txBody>
      </p:sp>
      <p:sp>
        <p:nvSpPr>
          <p:cNvPr id="33" name="CasellaDiTesto 32">
            <a:extLst>
              <a:ext uri="{FF2B5EF4-FFF2-40B4-BE49-F238E27FC236}">
                <a16:creationId xmlns="" xmlns:a16="http://schemas.microsoft.com/office/drawing/2014/main" id="{C0A0A019-4101-405A-A9E2-D888CCBC06AA}"/>
              </a:ext>
            </a:extLst>
          </p:cNvPr>
          <p:cNvSpPr txBox="1"/>
          <p:nvPr/>
        </p:nvSpPr>
        <p:spPr>
          <a:xfrm>
            <a:off x="570752" y="62759"/>
            <a:ext cx="839678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Le regole per la gestione di portafoglio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="" xmlns:a16="http://schemas.microsoft.com/office/drawing/2014/main" id="{508C7F20-8995-455E-8C32-800A871E629F}"/>
              </a:ext>
            </a:extLst>
          </p:cNvPr>
          <p:cNvSpPr txBox="1"/>
          <p:nvPr/>
        </p:nvSpPr>
        <p:spPr>
          <a:xfrm>
            <a:off x="8799615" y="59188"/>
            <a:ext cx="552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5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6838113" y="919563"/>
            <a:ext cx="2305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0" name="Ovale 29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229256" y="707687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39" name="Rettangolo 38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906776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https://pixabay.com/en/gambling-chance-luck-dice-risk-3184644/</a:t>
            </a:r>
          </a:p>
          <a:p>
            <a:r>
              <a:rPr 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Monomediale</a:t>
            </a:r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pagine non temporizzate</a:t>
            </a:r>
          </a:p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23" name="Ovale 22">
            <a:extLst>
              <a:ext uri="{FF2B5EF4-FFF2-40B4-BE49-F238E27FC236}">
                <a16:creationId xmlns="" xmlns:a16="http://schemas.microsoft.com/office/drawing/2014/main" id="{0BBE6C40-1A43-4D0D-BFDC-F0CC7AEF254F}"/>
              </a:ext>
            </a:extLst>
          </p:cNvPr>
          <p:cNvSpPr/>
          <p:nvPr/>
        </p:nvSpPr>
        <p:spPr>
          <a:xfrm>
            <a:off x="3603789" y="3048014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5</a:t>
            </a:r>
            <a:endParaRPr lang="it-IT" sz="1400" dirty="0"/>
          </a:p>
        </p:txBody>
      </p:sp>
      <p:sp>
        <p:nvSpPr>
          <p:cNvPr id="24" name="Ovale 23">
            <a:extLst>
              <a:ext uri="{FF2B5EF4-FFF2-40B4-BE49-F238E27FC236}">
                <a16:creationId xmlns="" xmlns:a16="http://schemas.microsoft.com/office/drawing/2014/main" id="{0BBE6C40-1A43-4D0D-BFDC-F0CC7AEF254F}"/>
              </a:ext>
            </a:extLst>
          </p:cNvPr>
          <p:cNvSpPr/>
          <p:nvPr/>
        </p:nvSpPr>
        <p:spPr>
          <a:xfrm>
            <a:off x="3499014" y="2157427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4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8434358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>
            <a:hlinkClick r:id="rId4" action="ppaction://hlinksldjump"/>
          </p:cNvPr>
          <p:cNvSpPr/>
          <p:nvPr/>
        </p:nvSpPr>
        <p:spPr>
          <a:xfrm>
            <a:off x="1955800" y="3073400"/>
            <a:ext cx="2057400" cy="533400"/>
          </a:xfrm>
          <a:prstGeom prst="roundRect">
            <a:avLst>
              <a:gd name="adj" fmla="val 50000"/>
            </a:avLst>
          </a:prstGeom>
          <a:noFill/>
          <a:ln w="9525">
            <a:solidFill>
              <a:srgbClr val="E5E7E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r>
              <a:rPr lang="en-US" sz="1200" spc="225" dirty="0">
                <a:solidFill>
                  <a:srgbClr val="E5E7E7"/>
                </a:solidFill>
                <a:latin typeface="Lato Light" panose="020F0302020204030203" pitchFamily="34" charset="0"/>
              </a:rPr>
              <a:t>LEARN MORE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60549" y="1906219"/>
            <a:ext cx="5499100" cy="5309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sz="3000" dirty="0">
                <a:solidFill>
                  <a:srgbClr val="E5E7E7"/>
                </a:solidFill>
                <a:latin typeface="Merriweather" panose="00000500000000000000" pitchFamily="2" charset="0"/>
              </a:rPr>
              <a:t>The Definitive Guide to Delighting Guests</a:t>
            </a:r>
          </a:p>
        </p:txBody>
      </p:sp>
      <p:sp>
        <p:nvSpPr>
          <p:cNvPr id="17" name="Freeform 16"/>
          <p:cNvSpPr/>
          <p:nvPr/>
        </p:nvSpPr>
        <p:spPr>
          <a:xfrm>
            <a:off x="0" y="307310"/>
            <a:ext cx="9144000" cy="4836190"/>
          </a:xfrm>
          <a:custGeom>
            <a:avLst/>
            <a:gdLst>
              <a:gd name="connsiteX0" fmla="*/ 0 w 11751733"/>
              <a:gd name="connsiteY0" fmla="*/ 263340 h 6105341"/>
              <a:gd name="connsiteX1" fmla="*/ 9872135 w 11751733"/>
              <a:gd name="connsiteY1" fmla="*/ 263340 h 6105341"/>
              <a:gd name="connsiteX2" fmla="*/ 9872135 w 11751733"/>
              <a:gd name="connsiteY2" fmla="*/ 263341 h 6105341"/>
              <a:gd name="connsiteX3" fmla="*/ 10109203 w 11751733"/>
              <a:gd name="connsiteY3" fmla="*/ 263341 h 6105341"/>
              <a:gd name="connsiteX4" fmla="*/ 10109203 w 11751733"/>
              <a:gd name="connsiteY4" fmla="*/ 263340 h 6105341"/>
              <a:gd name="connsiteX5" fmla="*/ 11751733 w 11751733"/>
              <a:gd name="connsiteY5" fmla="*/ 263340 h 6105341"/>
              <a:gd name="connsiteX6" fmla="*/ 11751733 w 11751733"/>
              <a:gd name="connsiteY6" fmla="*/ 6105341 h 6105341"/>
              <a:gd name="connsiteX7" fmla="*/ 0 w 11751733"/>
              <a:gd name="connsiteY7" fmla="*/ 6105341 h 6105341"/>
              <a:gd name="connsiteX8" fmla="*/ 9990669 w 11751733"/>
              <a:gd name="connsiteY8" fmla="*/ 0 h 6105341"/>
              <a:gd name="connsiteX9" fmla="*/ 10109203 w 11751733"/>
              <a:gd name="connsiteY9" fmla="*/ 263340 h 6105341"/>
              <a:gd name="connsiteX10" fmla="*/ 9872135 w 11751733"/>
              <a:gd name="connsiteY10" fmla="*/ 263340 h 6105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751733" h="6105341">
                <a:moveTo>
                  <a:pt x="0" y="263340"/>
                </a:moveTo>
                <a:lnTo>
                  <a:pt x="9872135" y="263340"/>
                </a:lnTo>
                <a:lnTo>
                  <a:pt x="9872135" y="263341"/>
                </a:lnTo>
                <a:lnTo>
                  <a:pt x="10109203" y="263341"/>
                </a:lnTo>
                <a:lnTo>
                  <a:pt x="10109203" y="263340"/>
                </a:lnTo>
                <a:lnTo>
                  <a:pt x="11751733" y="263340"/>
                </a:lnTo>
                <a:lnTo>
                  <a:pt x="11751733" y="6105341"/>
                </a:lnTo>
                <a:lnTo>
                  <a:pt x="0" y="6105341"/>
                </a:lnTo>
                <a:close/>
                <a:moveTo>
                  <a:pt x="9990669" y="0"/>
                </a:moveTo>
                <a:lnTo>
                  <a:pt x="10109203" y="263340"/>
                </a:lnTo>
                <a:lnTo>
                  <a:pt x="9872135" y="26334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0" y="851567"/>
            <a:ext cx="9143999" cy="70019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it-IT" altLang="it-IT" sz="18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Prova a rispondere!</a:t>
            </a:r>
          </a:p>
          <a:p>
            <a:pPr>
              <a:spcAft>
                <a:spcPts val="600"/>
              </a:spcAft>
              <a:defRPr/>
            </a:pPr>
            <a:r>
              <a:rPr lang="it-IT" altLang="it-IT" sz="1800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La direttiva 2014/65/UE è anche conosciuta come: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4500" y="3227084"/>
            <a:ext cx="2178044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TUF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98673" y="3218630"/>
            <a:ext cx="2252468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MiFID</a:t>
            </a:r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 1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grpSp>
        <p:nvGrpSpPr>
          <p:cNvPr id="25" name="Gruppo 24"/>
          <p:cNvGrpSpPr/>
          <p:nvPr/>
        </p:nvGrpSpPr>
        <p:grpSpPr>
          <a:xfrm>
            <a:off x="0" y="0"/>
            <a:ext cx="9143999" cy="516988"/>
            <a:chOff x="0" y="0"/>
            <a:chExt cx="12191999" cy="689317"/>
          </a:xfrm>
        </p:grpSpPr>
        <p:sp>
          <p:nvSpPr>
            <p:cNvPr id="26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7" name="Connettore 1 26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CasellaDiTesto 29">
            <a:extLst>
              <a:ext uri="{FF2B5EF4-FFF2-40B4-BE49-F238E27FC236}">
                <a16:creationId xmlns="" xmlns:a16="http://schemas.microsoft.com/office/drawing/2014/main" id="{45F8062F-B18B-4C2B-A2E0-4A2CAE1F824B}"/>
              </a:ext>
            </a:extLst>
          </p:cNvPr>
          <p:cNvSpPr txBox="1"/>
          <p:nvPr/>
        </p:nvSpPr>
        <p:spPr>
          <a:xfrm>
            <a:off x="747215" y="62759"/>
            <a:ext cx="5347530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>
                <a:solidFill>
                  <a:schemeClr val="bg1"/>
                </a:solidFill>
                <a:latin typeface="Corbel" panose="020B0503020204020204" pitchFamily="34" charset="0"/>
              </a:rPr>
              <a:t>Learning Stop</a:t>
            </a:r>
          </a:p>
        </p:txBody>
      </p:sp>
      <p:sp>
        <p:nvSpPr>
          <p:cNvPr id="35" name="TextBox 17">
            <a:extLst>
              <a:ext uri="{FF2B5EF4-FFF2-40B4-BE49-F238E27FC236}">
                <a16:creationId xmlns="" xmlns:a16="http://schemas.microsoft.com/office/drawing/2014/main" id="{2EFECF33-E75A-4208-A58D-E79242ECCF76}"/>
              </a:ext>
            </a:extLst>
          </p:cNvPr>
          <p:cNvSpPr txBox="1"/>
          <p:nvPr/>
        </p:nvSpPr>
        <p:spPr>
          <a:xfrm>
            <a:off x="4803651" y="3227084"/>
            <a:ext cx="2181107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en-US"/>
            </a:defPPr>
            <a:lvl1pPr algn="ctr">
              <a:defRPr>
                <a:latin typeface="Gisha" panose="020B0502040204020203" pitchFamily="34" charset="-79"/>
                <a:cs typeface="Gisha" panose="020B0502040204020203" pitchFamily="34" charset="-79"/>
              </a:defRPr>
            </a:lvl1pPr>
          </a:lstStyle>
          <a:p>
            <a:r>
              <a:rPr lang="it-IT" dirty="0" err="1" smtClean="0">
                <a:solidFill>
                  <a:schemeClr val="accent6">
                    <a:lumMod val="75000"/>
                  </a:schemeClr>
                </a:solidFill>
              </a:rPr>
              <a:t>MiFID</a:t>
            </a:r>
            <a:r>
              <a:rPr lang="it-IT" dirty="0" smtClean="0">
                <a:solidFill>
                  <a:schemeClr val="accent6">
                    <a:lumMod val="75000"/>
                  </a:schemeClr>
                </a:solidFill>
              </a:rPr>
              <a:t> 2</a:t>
            </a:r>
            <a:endParaRPr lang="it-IT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6" name="TextBox 17">
            <a:extLst>
              <a:ext uri="{FF2B5EF4-FFF2-40B4-BE49-F238E27FC236}">
                <a16:creationId xmlns="" xmlns:a16="http://schemas.microsoft.com/office/drawing/2014/main" id="{E1EDC687-E766-4955-BBF2-9ACEB3978C5A}"/>
              </a:ext>
            </a:extLst>
          </p:cNvPr>
          <p:cNvSpPr txBox="1"/>
          <p:nvPr/>
        </p:nvSpPr>
        <p:spPr>
          <a:xfrm>
            <a:off x="6846294" y="3218630"/>
            <a:ext cx="1979213" cy="28469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en-US"/>
            </a:defPPr>
            <a:lvl1pPr algn="ctr">
              <a:defRPr>
                <a:latin typeface="Gisha" panose="020B0502040204020203" pitchFamily="34" charset="-79"/>
                <a:cs typeface="Gisha" panose="020B0502040204020203" pitchFamily="34" charset="-79"/>
              </a:defRPr>
            </a:lvl1pPr>
          </a:lstStyle>
          <a:p>
            <a:r>
              <a:rPr lang="it-IT" dirty="0" err="1" smtClean="0"/>
              <a:t>MiFIR</a:t>
            </a:r>
            <a:endParaRPr lang="it-IT" dirty="0"/>
          </a:p>
        </p:txBody>
      </p:sp>
      <p:sp>
        <p:nvSpPr>
          <p:cNvPr id="37" name="Rettangolo 36">
            <a:extLst>
              <a:ext uri="{FF2B5EF4-FFF2-40B4-BE49-F238E27FC236}">
                <a16:creationId xmlns="" xmlns:a16="http://schemas.microsoft.com/office/drawing/2014/main" id="{E069CA4F-2E10-42F9-94B3-1047ACA37502}"/>
              </a:ext>
            </a:extLst>
          </p:cNvPr>
          <p:cNvSpPr/>
          <p:nvPr/>
        </p:nvSpPr>
        <p:spPr>
          <a:xfrm>
            <a:off x="-2941320" y="-15240"/>
            <a:ext cx="2895600" cy="370449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/>
              <a:t>Note sviluppo</a:t>
            </a:r>
          </a:p>
          <a:p>
            <a:r>
              <a:rPr lang="it-IT" dirty="0"/>
              <a:t>La risposta corretta è quella in </a:t>
            </a:r>
            <a:r>
              <a:rPr lang="it-IT" dirty="0" smtClean="0"/>
              <a:t>verde. </a:t>
            </a:r>
            <a:r>
              <a:rPr lang="it-IT" dirty="0"/>
              <a:t>Al clic di selezione il pallino si </a:t>
            </a:r>
            <a:r>
              <a:rPr lang="it-IT" dirty="0" smtClean="0"/>
              <a:t>riempie come da animazione </a:t>
            </a:r>
            <a:r>
              <a:rPr lang="it-IT" dirty="0" err="1" smtClean="0"/>
              <a:t>svg</a:t>
            </a:r>
            <a:endParaRPr lang="it-IT" dirty="0" smtClean="0"/>
          </a:p>
          <a:p>
            <a:r>
              <a:rPr lang="it-IT" dirty="0" smtClean="0">
                <a:hlinkClick r:id="rId5"/>
              </a:rPr>
              <a:t>https://tympanus.net/Development/AnimatedCheckboxes/</a:t>
            </a:r>
            <a:endParaRPr lang="it-IT" dirty="0" smtClean="0"/>
          </a:p>
          <a:p>
            <a:endParaRPr lang="it-IT" dirty="0" smtClean="0"/>
          </a:p>
        </p:txBody>
      </p:sp>
      <p:pic>
        <p:nvPicPr>
          <p:cNvPr id="38" name="Immagine 37">
            <a:extLst>
              <a:ext uri="{FF2B5EF4-FFF2-40B4-BE49-F238E27FC236}">
                <a16:creationId xmlns="" xmlns:a16="http://schemas.microsoft.com/office/drawing/2014/main" id="{CF08BAC3-2186-4648-98B1-F32A5B11C92C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154" y="2087982"/>
            <a:ext cx="552527" cy="552527"/>
          </a:xfrm>
          <a:prstGeom prst="rect">
            <a:avLst/>
          </a:prstGeom>
        </p:spPr>
      </p:pic>
      <p:pic>
        <p:nvPicPr>
          <p:cNvPr id="40" name="Immagine 39">
            <a:extLst>
              <a:ext uri="{FF2B5EF4-FFF2-40B4-BE49-F238E27FC236}">
                <a16:creationId xmlns="" xmlns:a16="http://schemas.microsoft.com/office/drawing/2014/main" id="{EF0A6A37-9AF5-4577-BC6E-270B598FBB5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3014" y="2120216"/>
            <a:ext cx="533474" cy="552527"/>
          </a:xfrm>
          <a:prstGeom prst="rect">
            <a:avLst/>
          </a:prstGeom>
        </p:spPr>
      </p:pic>
      <p:pic>
        <p:nvPicPr>
          <p:cNvPr id="41" name="Immagine 40">
            <a:extLst>
              <a:ext uri="{FF2B5EF4-FFF2-40B4-BE49-F238E27FC236}">
                <a16:creationId xmlns="" xmlns:a16="http://schemas.microsoft.com/office/drawing/2014/main" id="{FB4FE5A2-408B-484E-83F6-B896D5BAB2B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121" y="2083209"/>
            <a:ext cx="533474" cy="552527"/>
          </a:xfrm>
          <a:prstGeom prst="rect">
            <a:avLst/>
          </a:prstGeom>
        </p:spPr>
      </p:pic>
      <p:pic>
        <p:nvPicPr>
          <p:cNvPr id="42" name="Immagine 41">
            <a:extLst>
              <a:ext uri="{FF2B5EF4-FFF2-40B4-BE49-F238E27FC236}">
                <a16:creationId xmlns="" xmlns:a16="http://schemas.microsoft.com/office/drawing/2014/main" id="{739A4E7C-1FB9-410A-B1D2-0E0C794F87E1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295" y="2111784"/>
            <a:ext cx="533474" cy="552527"/>
          </a:xfrm>
          <a:prstGeom prst="rect">
            <a:avLst/>
          </a:prstGeom>
        </p:spPr>
      </p:pic>
      <p:sp>
        <p:nvSpPr>
          <p:cNvPr id="23" name="CasellaDiTesto 22">
            <a:extLst>
              <a:ext uri="{FF2B5EF4-FFF2-40B4-BE49-F238E27FC236}">
                <a16:creationId xmlns="" xmlns:a16="http://schemas.microsoft.com/office/drawing/2014/main" id="{80FD5ADC-D8D6-4535-95E9-875EAA564D4C}"/>
              </a:ext>
            </a:extLst>
          </p:cNvPr>
          <p:cNvSpPr txBox="1"/>
          <p:nvPr/>
        </p:nvSpPr>
        <p:spPr>
          <a:xfrm>
            <a:off x="8616462" y="59188"/>
            <a:ext cx="3997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6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24" name="Rettangolo arrotondato 23"/>
          <p:cNvSpPr/>
          <p:nvPr/>
        </p:nvSpPr>
        <p:spPr>
          <a:xfrm>
            <a:off x="3429000" y="4343400"/>
            <a:ext cx="2331720" cy="365760"/>
          </a:xfrm>
          <a:prstGeom prst="roundRect">
            <a:avLst/>
          </a:prstGeom>
          <a:solidFill>
            <a:srgbClr val="FF3300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Conferma</a:t>
            </a:r>
            <a:endParaRPr lang="it-IT" dirty="0"/>
          </a:p>
        </p:txBody>
      </p:sp>
      <p:sp>
        <p:nvSpPr>
          <p:cNvPr id="31" name="Ovale 30">
            <a:extLst>
              <a:ext uri="{FF2B5EF4-FFF2-40B4-BE49-F238E27FC236}">
                <a16:creationId xmlns="" xmlns:a16="http://schemas.microsoft.com/office/drawing/2014/main" id="{FF3BA2CB-58E3-4DFC-8F62-07E565B912E7}"/>
              </a:ext>
            </a:extLst>
          </p:cNvPr>
          <p:cNvSpPr/>
          <p:nvPr/>
        </p:nvSpPr>
        <p:spPr>
          <a:xfrm>
            <a:off x="867508" y="673672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1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26762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3429000" y="0"/>
            <a:ext cx="2846070" cy="25511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27">
            <a:extLst>
              <a:ext uri="{FF2B5EF4-FFF2-40B4-BE49-F238E27FC236}">
                <a16:creationId xmlns="" xmlns:a16="http://schemas.microsoft.com/office/drawing/2014/main" id="{DBE03A39-1384-4353-BB99-6F154DC7B642}"/>
              </a:ext>
            </a:extLst>
          </p:cNvPr>
          <p:cNvGrpSpPr/>
          <p:nvPr/>
        </p:nvGrpSpPr>
        <p:grpSpPr>
          <a:xfrm>
            <a:off x="3429001" y="56272"/>
            <a:ext cx="5714999" cy="2551176"/>
            <a:chOff x="4572000" y="0"/>
            <a:chExt cx="3794760" cy="3401568"/>
          </a:xfrm>
          <a:solidFill>
            <a:schemeClr val="bg1"/>
          </a:solidFill>
        </p:grpSpPr>
        <p:sp>
          <p:nvSpPr>
            <p:cNvPr id="63" name="Rectangle 13">
              <a:extLst>
                <a:ext uri="{FF2B5EF4-FFF2-40B4-BE49-F238E27FC236}">
                  <a16:creationId xmlns="" xmlns:a16="http://schemas.microsoft.com/office/drawing/2014/main" id="{2BDFE3A1-4839-454F-82AC-7FFEF99C480C}"/>
                </a:ext>
              </a:extLst>
            </p:cNvPr>
            <p:cNvSpPr/>
            <p:nvPr/>
          </p:nvSpPr>
          <p:spPr>
            <a:xfrm>
              <a:off x="4572000" y="0"/>
              <a:ext cx="3794760" cy="340156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4" name="TextBox 18">
              <a:extLst>
                <a:ext uri="{FF2B5EF4-FFF2-40B4-BE49-F238E27FC236}">
                  <a16:creationId xmlns="" xmlns:a16="http://schemas.microsoft.com/office/drawing/2014/main" id="{9DAF13B7-69C1-4416-88CB-D5439285AF73}"/>
                </a:ext>
              </a:extLst>
            </p:cNvPr>
            <p:cNvSpPr txBox="1"/>
            <p:nvPr/>
          </p:nvSpPr>
          <p:spPr>
            <a:xfrm>
              <a:off x="4638824" y="934779"/>
              <a:ext cx="3727936" cy="1846660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L’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art. 24, par. 8. della </a:t>
              </a:r>
              <a:r>
                <a:rPr lang="it-IT" altLang="it-IT" b="1" dirty="0" err="1" smtClean="0">
                  <a:latin typeface="Gisha" panose="020B0502040204020203" pitchFamily="34" charset="-79"/>
                  <a:cs typeface="Gisha" panose="020B0502040204020203" pitchFamily="34" charset="-79"/>
                </a:rPr>
                <a:t>MiFID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 2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, prevede che per la fornitura di un servizio di gestione del portafoglio l’impresa di investimento (l’intermediario)  </a:t>
              </a:r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non  debba  accettare e trattenere onorari, commissioni o altri benefici monetari o non monetari 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pagati o forniti da terzi o da una persona che agisce per conto di terzi in relazione alla prestazione del servizio ai clienti. </a:t>
              </a:r>
            </a:p>
          </p:txBody>
        </p:sp>
      </p:grpSp>
      <p:grpSp>
        <p:nvGrpSpPr>
          <p:cNvPr id="3" name="Group 30">
            <a:extLst>
              <a:ext uri="{FF2B5EF4-FFF2-40B4-BE49-F238E27FC236}">
                <a16:creationId xmlns="" xmlns:a16="http://schemas.microsoft.com/office/drawing/2014/main" id="{DC0DD2A3-62CB-490C-8BB9-D7A83FE06F19}"/>
              </a:ext>
            </a:extLst>
          </p:cNvPr>
          <p:cNvGrpSpPr/>
          <p:nvPr/>
        </p:nvGrpSpPr>
        <p:grpSpPr>
          <a:xfrm>
            <a:off x="3429000" y="2599886"/>
            <a:ext cx="5715000" cy="2551176"/>
            <a:chOff x="4578095" y="3429000"/>
            <a:chExt cx="3794760" cy="3401568"/>
          </a:xfrm>
        </p:grpSpPr>
        <p:sp>
          <p:nvSpPr>
            <p:cNvPr id="66" name="Rectangle 15">
              <a:extLst>
                <a:ext uri="{FF2B5EF4-FFF2-40B4-BE49-F238E27FC236}">
                  <a16:creationId xmlns="" xmlns:a16="http://schemas.microsoft.com/office/drawing/2014/main" id="{FE630332-10B7-4615-9E72-FE4FD5E1FF1A}"/>
                </a:ext>
              </a:extLst>
            </p:cNvPr>
            <p:cNvSpPr/>
            <p:nvPr/>
          </p:nvSpPr>
          <p:spPr>
            <a:xfrm>
              <a:off x="4578095" y="3429000"/>
              <a:ext cx="3794760" cy="3401568"/>
            </a:xfrm>
            <a:prstGeom prst="rect">
              <a:avLst/>
            </a:prstGeom>
            <a:solidFill>
              <a:srgbClr val="E5E7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22">
              <a:hlinkClick r:id="" action="ppaction://noaction"/>
              <a:extLst>
                <a:ext uri="{FF2B5EF4-FFF2-40B4-BE49-F238E27FC236}">
                  <a16:creationId xmlns="" xmlns:a16="http://schemas.microsoft.com/office/drawing/2014/main" id="{A6DFE93B-5487-476C-BAA2-AAB1D8F683E8}"/>
                </a:ext>
              </a:extLst>
            </p:cNvPr>
            <p:cNvSpPr txBox="1"/>
            <p:nvPr/>
          </p:nvSpPr>
          <p:spPr>
            <a:xfrm>
              <a:off x="4621809" y="3915720"/>
              <a:ext cx="3751046" cy="1846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altLang="it-IT" b="1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Occorre comunicare chiaramente i benefici non monetari di entità minima </a:t>
              </a:r>
              <a:r>
                <a:rPr lang="it-IT" altLang="it-IT" dirty="0" smtClean="0">
                  <a:latin typeface="Gisha" panose="020B0502040204020203" pitchFamily="34" charset="-79"/>
                  <a:cs typeface="Gisha" panose="020B0502040204020203" pitchFamily="34" charset="-79"/>
                </a:rPr>
                <a:t>che possono migliorare la qualità del servizio offerto ai clienti e che, per la loro portata e natura, non possono essere considerati tali da pregiudicare il rispetto da parte delle imprese di investimento del dovere di agire nel migliore interesse dei clienti; tali benefici sono esclusi dal divieto di cui sopra.</a:t>
              </a:r>
            </a:p>
          </p:txBody>
        </p:sp>
      </p:grpSp>
      <p:grpSp>
        <p:nvGrpSpPr>
          <p:cNvPr id="4" name="Gruppo 38"/>
          <p:cNvGrpSpPr/>
          <p:nvPr/>
        </p:nvGrpSpPr>
        <p:grpSpPr>
          <a:xfrm>
            <a:off x="1270" y="-11944"/>
            <a:ext cx="9143999" cy="516988"/>
            <a:chOff x="0" y="0"/>
            <a:chExt cx="12191999" cy="689317"/>
          </a:xfrm>
        </p:grpSpPr>
        <p:sp>
          <p:nvSpPr>
            <p:cNvPr id="40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1" name="Connettore 1 40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Ovale 34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3510472" y="459446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2</a:t>
            </a:r>
            <a:endParaRPr lang="it-IT" sz="1400" dirty="0"/>
          </a:p>
        </p:txBody>
      </p:sp>
      <p:sp>
        <p:nvSpPr>
          <p:cNvPr id="37" name="Ovale 36">
            <a:extLst>
              <a:ext uri="{FF2B5EF4-FFF2-40B4-BE49-F238E27FC236}">
                <a16:creationId xmlns="" xmlns:a16="http://schemas.microsoft.com/office/drawing/2014/main" id="{0BBE6C40-1A43-4D0D-BFDC-F0CC7AEF254F}"/>
              </a:ext>
            </a:extLst>
          </p:cNvPr>
          <p:cNvSpPr/>
          <p:nvPr/>
        </p:nvSpPr>
        <p:spPr>
          <a:xfrm>
            <a:off x="3581719" y="2792465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3</a:t>
            </a:r>
            <a:endParaRPr lang="it-IT" sz="1400" dirty="0"/>
          </a:p>
        </p:txBody>
      </p:sp>
      <p:sp>
        <p:nvSpPr>
          <p:cNvPr id="33" name="CasellaDiTesto 32">
            <a:extLst>
              <a:ext uri="{FF2B5EF4-FFF2-40B4-BE49-F238E27FC236}">
                <a16:creationId xmlns="" xmlns:a16="http://schemas.microsoft.com/office/drawing/2014/main" id="{C0A0A019-4101-405A-A9E2-D888CCBC06AA}"/>
              </a:ext>
            </a:extLst>
          </p:cNvPr>
          <p:cNvSpPr txBox="1"/>
          <p:nvPr/>
        </p:nvSpPr>
        <p:spPr>
          <a:xfrm>
            <a:off x="570752" y="62759"/>
            <a:ext cx="8396786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La disciplina degli incentivi 1/7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34" name="CasellaDiTesto 33">
            <a:extLst>
              <a:ext uri="{FF2B5EF4-FFF2-40B4-BE49-F238E27FC236}">
                <a16:creationId xmlns="" xmlns:a16="http://schemas.microsoft.com/office/drawing/2014/main" id="{508C7F20-8995-455E-8C32-800A871E629F}"/>
              </a:ext>
            </a:extLst>
          </p:cNvPr>
          <p:cNvSpPr txBox="1"/>
          <p:nvPr/>
        </p:nvSpPr>
        <p:spPr>
          <a:xfrm>
            <a:off x="8799615" y="59188"/>
            <a:ext cx="5529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7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1" name="Rettangolo 30"/>
          <p:cNvSpPr/>
          <p:nvPr/>
        </p:nvSpPr>
        <p:spPr>
          <a:xfrm>
            <a:off x="6838113" y="919563"/>
            <a:ext cx="230588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0" name="Ovale 29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229256" y="707687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39" name="Rettangolo 38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https://unsplash.com/photos/DPKApGTNPZE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pic>
        <p:nvPicPr>
          <p:cNvPr id="14342" name="Picture 6" descr="https://images.unsplash.com/photo-1511837008003-71eca36ceb70?ixlib=rb-0.3.5&amp;ixid=eyJhcHBfaWQiOjEyMDd9&amp;s=40e81352c557d3121d8df0b275a7f06b&amp;dpr=1&amp;auto=format&amp;fit=crop&amp;w=1000&amp;q=80&amp;cs=tinysrgb"/>
          <p:cNvPicPr>
            <a:picLocks noChangeAspect="1" noChangeArrowheads="1"/>
          </p:cNvPicPr>
          <p:nvPr/>
        </p:nvPicPr>
        <p:blipFill>
          <a:blip r:embed="rId4" cstate="print"/>
          <a:srcRect l="22116" r="31336" b="4732"/>
          <a:stretch>
            <a:fillRect/>
          </a:stretch>
        </p:blipFill>
        <p:spPr bwMode="auto">
          <a:xfrm>
            <a:off x="0" y="485310"/>
            <a:ext cx="3412274" cy="4658190"/>
          </a:xfrm>
          <a:prstGeom prst="rect">
            <a:avLst/>
          </a:prstGeom>
          <a:noFill/>
        </p:spPr>
      </p:pic>
    </p:spTree>
    <p:custDataLst>
      <p:tags r:id="rId1"/>
    </p:custDataLst>
    <p:extLst>
      <p:ext uri="{BB962C8B-B14F-4D97-AF65-F5344CB8AC3E}">
        <p14:creationId xmlns="" xmlns:p14="http://schemas.microsoft.com/office/powerpoint/2010/main" val="843435824"/>
      </p:ext>
    </p:extLst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8" name="Picture 6" descr="https://images.unsplash.com/photo-1513075675228-cffb4b1b91f7?ixlib=rb-0.3.5&amp;ixid=eyJhcHBfaWQiOjEyMDd9&amp;s=4b8f2898fda29bc44698d7431cc65ff5&amp;dpr=1&amp;auto=format&amp;fit=crop&amp;w=1000&amp;q=80&amp;cs=tinysrgb"/>
          <p:cNvPicPr>
            <a:picLocks noChangeAspect="1" noChangeArrowheads="1"/>
          </p:cNvPicPr>
          <p:nvPr/>
        </p:nvPicPr>
        <p:blipFill>
          <a:blip r:embed="rId4" cstate="print"/>
          <a:srcRect l="4000" b="64266"/>
          <a:stretch>
            <a:fillRect/>
          </a:stretch>
        </p:blipFill>
        <p:spPr bwMode="auto">
          <a:xfrm>
            <a:off x="0" y="510401"/>
            <a:ext cx="9144000" cy="2556184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0" y="2922652"/>
            <a:ext cx="9144000" cy="1392870"/>
          </a:xfrm>
          <a:prstGeom prst="rect">
            <a:avLst/>
          </a:prstGeom>
          <a:solidFill>
            <a:srgbClr val="E5E7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uppo 27"/>
          <p:cNvGrpSpPr/>
          <p:nvPr/>
        </p:nvGrpSpPr>
        <p:grpSpPr>
          <a:xfrm>
            <a:off x="1" y="0"/>
            <a:ext cx="9143999" cy="516988"/>
            <a:chOff x="0" y="0"/>
            <a:chExt cx="12191999" cy="689317"/>
          </a:xfrm>
        </p:grpSpPr>
        <p:sp>
          <p:nvSpPr>
            <p:cNvPr id="29" name="Rectangle 4"/>
            <p:cNvSpPr/>
            <p:nvPr/>
          </p:nvSpPr>
          <p:spPr>
            <a:xfrm>
              <a:off x="0" y="0"/>
              <a:ext cx="12191999" cy="689317"/>
            </a:xfrm>
            <a:prstGeom prst="rect">
              <a:avLst/>
            </a:prstGeom>
            <a:solidFill>
              <a:srgbClr val="FF3300">
                <a:alpha val="8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Connettore 1 29"/>
            <p:cNvCxnSpPr/>
            <p:nvPr/>
          </p:nvCxnSpPr>
          <p:spPr>
            <a:xfrm>
              <a:off x="40341" y="1344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/>
          </p:nvCxnSpPr>
          <p:spPr>
            <a:xfrm>
              <a:off x="44824" y="28687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/>
          </p:nvCxnSpPr>
          <p:spPr>
            <a:xfrm>
              <a:off x="44824" y="421340"/>
              <a:ext cx="591671" cy="0"/>
            </a:xfrm>
            <a:prstGeom prst="line">
              <a:avLst/>
            </a:pr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CasellaDiTesto 20">
            <a:extLst>
              <a:ext uri="{FF2B5EF4-FFF2-40B4-BE49-F238E27FC236}">
                <a16:creationId xmlns="" xmlns:a16="http://schemas.microsoft.com/office/drawing/2014/main" id="{B979508F-5AAD-4857-9EB3-DE29AFA7C2F6}"/>
              </a:ext>
            </a:extLst>
          </p:cNvPr>
          <p:cNvSpPr txBox="1"/>
          <p:nvPr/>
        </p:nvSpPr>
        <p:spPr>
          <a:xfrm>
            <a:off x="510990" y="62759"/>
            <a:ext cx="8280313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it-IT" sz="1800" b="1" dirty="0" smtClean="0">
                <a:solidFill>
                  <a:schemeClr val="bg1"/>
                </a:solidFill>
                <a:latin typeface="Corbel" panose="020B0503020204020204" pitchFamily="34" charset="0"/>
              </a:rPr>
              <a:t>La disciplina degli incentivi 2/7</a:t>
            </a:r>
            <a:endParaRPr lang="it-IT" sz="1800" b="1" dirty="0">
              <a:solidFill>
                <a:schemeClr val="bg1"/>
              </a:solidFill>
              <a:latin typeface="Corbel" panose="020B0503020204020204" pitchFamily="34" charset="0"/>
            </a:endParaRPr>
          </a:p>
        </p:txBody>
      </p:sp>
      <p:sp>
        <p:nvSpPr>
          <p:cNvPr id="22" name="CasellaDiTesto 21">
            <a:extLst>
              <a:ext uri="{FF2B5EF4-FFF2-40B4-BE49-F238E27FC236}">
                <a16:creationId xmlns="" xmlns:a16="http://schemas.microsoft.com/office/drawing/2014/main" id="{0523C5C6-AF2C-477F-8FE5-CFE7C66D5EF3}"/>
              </a:ext>
            </a:extLst>
          </p:cNvPr>
          <p:cNvSpPr txBox="1"/>
          <p:nvPr/>
        </p:nvSpPr>
        <p:spPr>
          <a:xfrm>
            <a:off x="8635396" y="59188"/>
            <a:ext cx="38085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8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33" name="TextBox 10">
            <a:hlinkClick r:id="" action="ppaction://noaction"/>
            <a:extLst>
              <a:ext uri="{FF2B5EF4-FFF2-40B4-BE49-F238E27FC236}">
                <a16:creationId xmlns="" xmlns:a16="http://schemas.microsoft.com/office/drawing/2014/main" id="{D19CDF35-0AE2-4D49-A104-4830EB5AE5DA}"/>
              </a:ext>
            </a:extLst>
          </p:cNvPr>
          <p:cNvSpPr txBox="1"/>
          <p:nvPr/>
        </p:nvSpPr>
        <p:spPr>
          <a:xfrm>
            <a:off x="0" y="3062492"/>
            <a:ext cx="914400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Nella prestazione del servizio di gestione di portafogli non devono essere accettati e trattenuti onorari, commissioni o altri benefici monetari o non monetari pagati o forniti da terzi o da una persona che agisce per conto di terzi, </a:t>
            </a:r>
            <a:r>
              <a:rPr lang="it-IT" altLang="it-IT" b="1" dirty="0" smtClean="0">
                <a:latin typeface="Gisha" panose="020B0502040204020203" pitchFamily="34" charset="-79"/>
                <a:cs typeface="Gisha" panose="020B0502040204020203" pitchFamily="34" charset="-79"/>
              </a:rPr>
              <a:t>ad eccezione dei benefici non monetari di entità minima che possono migliorare la qualità del servizio offerto ai clienti e che, per la loro portata e natura, non possono essere considerati tali da pregiudicare il rispetto del dovere di agire nel migliore interesse dei clienti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. </a:t>
            </a:r>
          </a:p>
        </p:txBody>
      </p:sp>
      <p:sp>
        <p:nvSpPr>
          <p:cNvPr id="25" name="Rettangolo 24"/>
          <p:cNvSpPr/>
          <p:nvPr/>
        </p:nvSpPr>
        <p:spPr>
          <a:xfrm>
            <a:off x="0" y="4404836"/>
            <a:ext cx="9144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Tali benefici non monetari di entità minima devono essere chiaramente comunicati ai clienti (art. 24, comma 1-bis, del </a:t>
            </a:r>
            <a:r>
              <a:rPr lang="it-IT" altLang="it-IT" dirty="0" err="1" smtClean="0">
                <a:latin typeface="Gisha" panose="020B0502040204020203" pitchFamily="34" charset="-79"/>
                <a:cs typeface="Gisha" panose="020B0502040204020203" pitchFamily="34" charset="-79"/>
              </a:rPr>
              <a:t>Tuf</a:t>
            </a:r>
            <a:r>
              <a:rPr lang="it-IT" alt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).</a:t>
            </a:r>
          </a:p>
          <a:p>
            <a:endParaRPr lang="it-IT" b="1" dirty="0" smtClean="0"/>
          </a:p>
        </p:txBody>
      </p:sp>
      <p:sp>
        <p:nvSpPr>
          <p:cNvPr id="26" name="Rettangolo 25">
            <a:extLst>
              <a:ext uri="{FF2B5EF4-FFF2-40B4-BE49-F238E27FC236}">
                <a16:creationId xmlns="" xmlns:a16="http://schemas.microsoft.com/office/drawing/2014/main" id="{16FAFEDD-E6FC-405D-A681-D645A8A78EFF}"/>
              </a:ext>
            </a:extLst>
          </p:cNvPr>
          <p:cNvSpPr/>
          <p:nvPr/>
        </p:nvSpPr>
        <p:spPr>
          <a:xfrm>
            <a:off x="-2169797" y="0"/>
            <a:ext cx="2148168" cy="288439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68580" tIns="34290" rIns="68580" bIns="34290" rtlCol="0" anchor="ctr"/>
          <a:lstStyle/>
          <a:p>
            <a:r>
              <a:rPr lang="it-IT" b="1" dirty="0">
                <a:latin typeface="Gisha" panose="020B0502040204020203" pitchFamily="34" charset="-79"/>
                <a:cs typeface="Gisha" panose="020B0502040204020203" pitchFamily="34" charset="-79"/>
              </a:rPr>
              <a:t>Note sviluppo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Immagine</a:t>
            </a:r>
          </a:p>
          <a:p>
            <a:r>
              <a:rPr lang="it-IT" dirty="0" smtClean="0">
                <a:latin typeface="Gisha" panose="020B0502040204020203" pitchFamily="34" charset="-79"/>
                <a:cs typeface="Gisha" panose="020B0502040204020203" pitchFamily="34" charset="-79"/>
              </a:rPr>
              <a:t>https://unsplash.com/photos/vznznwZ6UUc</a:t>
            </a:r>
            <a:endParaRPr lang="it-IT" dirty="0">
              <a:latin typeface="Gisha" panose="020B0502040204020203" pitchFamily="34" charset="-79"/>
              <a:cs typeface="Gisha" panose="020B0502040204020203" pitchFamily="34" charset="-79"/>
            </a:endParaRPr>
          </a:p>
        </p:txBody>
      </p:sp>
      <p:sp>
        <p:nvSpPr>
          <p:cNvPr id="35" name="Ovale 34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3417933" y="801472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/>
              <a:t>1</a:t>
            </a:r>
          </a:p>
        </p:txBody>
      </p:sp>
      <p:sp>
        <p:nvSpPr>
          <p:cNvPr id="38" name="Ovale 37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-380913" y="4463218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1400" dirty="0" smtClean="0"/>
              <a:t>3</a:t>
            </a:r>
            <a:endParaRPr lang="it-IT" sz="1400" dirty="0"/>
          </a:p>
        </p:txBody>
      </p:sp>
      <p:sp>
        <p:nvSpPr>
          <p:cNvPr id="39" name="Ovale 38">
            <a:extLst>
              <a:ext uri="{FF2B5EF4-FFF2-40B4-BE49-F238E27FC236}">
                <a16:creationId xmlns="" xmlns:a16="http://schemas.microsoft.com/office/drawing/2014/main" id="{1AE967E7-665F-4FD1-ABF8-7458B9A84DC6}"/>
              </a:ext>
            </a:extLst>
          </p:cNvPr>
          <p:cNvSpPr/>
          <p:nvPr/>
        </p:nvSpPr>
        <p:spPr>
          <a:xfrm>
            <a:off x="-380913" y="3339660"/>
            <a:ext cx="380913" cy="332085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dirty="0" smtClean="0"/>
              <a:t>2</a:t>
            </a:r>
            <a:endParaRPr lang="it-IT" sz="1400" dirty="0"/>
          </a:p>
        </p:txBody>
      </p:sp>
    </p:spTree>
    <p:custDataLst>
      <p:tags r:id="rId1"/>
    </p:custDataLst>
    <p:extLst>
      <p:ext uri="{BB962C8B-B14F-4D97-AF65-F5344CB8AC3E}">
        <p14:creationId xmlns="" xmlns:p14="http://schemas.microsoft.com/office/powerpoint/2010/main" val="369086178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REFERENCE_ID" val="8d712cd3-c96d-494a-9db9-f27087647cfc"/>
  <p:tag name="ARTICULATE_DESIGN_ID_OFFICE THEME" val="6pZTbGXi3BY"/>
  <p:tag name="ARTICULATE_SLIDE_COUNT" val="14"/>
  <p:tag name="ARTICULATE_REFERENCE_COUNT" val="0"/>
  <p:tag name="ARTICULATE_PLAYER_GLOSSARY_XML" val="&lt;?xml version=&quot;1.0&quot; encoding=&quot;utf-16&quot;?&gt;&lt;glossary xmlns:xsi=&quot;http://www.w3.org/2001/XMLSchema-instance&quot; xmlns:xsd=&quot;http://www.w3.org/2001/XMLSchema&quot;&gt;&lt;terms /&gt;&lt;/glossary&gt;"/>
  <p:tag name="TAG_BACKING_FORM_KEY" val="8127648-\\mac\dropbox\hospitality_template.pptx"/>
  <p:tag name="ARTICULATE_PRESENTER_VERSION" val="8"/>
  <p:tag name="ARTICULATE_PROJECT_OPEN" val="1"/>
  <p:tag name="ARTICULATE_USED_PAGE_ORIENTATION" val="1"/>
  <p:tag name="ARTICULATE_USED_PAGE_SIZE" val="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8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8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8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5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8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8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8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6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False"/>
  <p:tag name="ARTICULATE_PLAYER_CONTROL_NEXT" val="False"/>
  <p:tag name="ARTICULATE_USED_LAYOUT" val="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8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7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4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8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3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SLIDE_THUMBNAIL_REFRESH" val="1"/>
  <p:tag name="ARTICULATE_USED_LAYOUT" val="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8"/>
  <p:tag name="ARTICULATE_NAV_LEVEL" val="1"/>
  <p:tag name="ARTICULATE_TOC_EXPANDED" val="True"/>
  <p:tag name="ARTICULATE_SLIDE_PRESENTER_GUID" val="715455a2-66de-4db6-b3c1-057e3f00b5c1"/>
  <p:tag name="ARTICULATE_SLIDE_PAUSE" val="1"/>
  <p:tag name="ARTICULATE_HIDE_SLIDE" val="0"/>
  <p:tag name="ARTICULATE_PLAYER_CONTROL_PREVIOUS" val="True"/>
  <p:tag name="ARTICULATE_PLAYER_CONTROL_NEXT" val="True"/>
  <p:tag name="ARTICULATE_USED_LAYOUT" val="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8402</TotalTime>
  <Words>2264</Words>
  <Application>Microsoft Office PowerPoint</Application>
  <PresentationFormat>Presentazione su schermo (16:9)</PresentationFormat>
  <Paragraphs>313</Paragraphs>
  <Slides>20</Slides>
  <Notes>20</Notes>
  <HiddenSlides>5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1" baseType="lpstr">
      <vt:lpstr>Office Theme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  <vt:lpstr>Diapositiva 11</vt:lpstr>
      <vt:lpstr>Diapositiva 12</vt:lpstr>
      <vt:lpstr>Diapositiva 13</vt:lpstr>
      <vt:lpstr>Diapositiva 14</vt:lpstr>
      <vt:lpstr>Diapositiva 15</vt:lpstr>
      <vt:lpstr>Diapositiva 16</vt:lpstr>
      <vt:lpstr>Diapositiva 17</vt:lpstr>
      <vt:lpstr>Diapositiva 18</vt:lpstr>
      <vt:lpstr>Diapositiva 19</vt:lpstr>
      <vt:lpstr>Diapositiva 20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Trina Rimmer</dc:creator>
  <cp:lastModifiedBy>emessore</cp:lastModifiedBy>
  <cp:revision>624</cp:revision>
  <dcterms:created xsi:type="dcterms:W3CDTF">2017-06-08T19:59:47Z</dcterms:created>
  <dcterms:modified xsi:type="dcterms:W3CDTF">2018-03-01T08:44:45Z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74FE2410-302F-43A3-9D04-2FBB563A5FD6</vt:lpwstr>
  </property>
  <property fmtid="{D5CDD505-2E9C-101B-9397-08002B2CF9AE}" pid="3" name="ArticulatePath">
    <vt:lpwstr>Hospitality_Template</vt:lpwstr>
  </property>
  <property fmtid="{D5CDD505-2E9C-101B-9397-08002B2CF9AE}" pid="4" name="ArticulateUseProject">
    <vt:lpwstr>1</vt:lpwstr>
  </property>
  <property fmtid="{D5CDD505-2E9C-101B-9397-08002B2CF9AE}" pid="5" name="ArticulateProjectVersion">
    <vt:lpwstr>8</vt:lpwstr>
  </property>
  <property fmtid="{D5CDD505-2E9C-101B-9397-08002B2CF9AE}" pid="6" name="ArticulateProjectFull">
    <vt:lpwstr>\\Mac\Dropbox\Hospitality_Template.ppta</vt:lpwstr>
  </property>
</Properties>
</file>

<file path=docProps/thumbnail.jpeg>
</file>